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256" r:id="rId2"/>
    <p:sldId id="258" r:id="rId3"/>
    <p:sldId id="262" r:id="rId4"/>
    <p:sldId id="257" r:id="rId5"/>
    <p:sldId id="267" r:id="rId6"/>
    <p:sldId id="264" r:id="rId7"/>
    <p:sldId id="261" r:id="rId8"/>
    <p:sldId id="259" r:id="rId9"/>
    <p:sldId id="269" r:id="rId10"/>
    <p:sldId id="268" r:id="rId11"/>
    <p:sldId id="263" r:id="rId12"/>
    <p:sldId id="265" r:id="rId13"/>
    <p:sldId id="270" r:id="rId14"/>
    <p:sldId id="271" r:id="rId15"/>
    <p:sldId id="266" r:id="rId16"/>
    <p:sldId id="272" r:id="rId17"/>
    <p:sldId id="284" r:id="rId18"/>
    <p:sldId id="273" r:id="rId19"/>
    <p:sldId id="274" r:id="rId20"/>
    <p:sldId id="285" r:id="rId21"/>
    <p:sldId id="275" r:id="rId22"/>
    <p:sldId id="276" r:id="rId23"/>
    <p:sldId id="278" r:id="rId24"/>
    <p:sldId id="277" r:id="rId25"/>
    <p:sldId id="281" r:id="rId26"/>
    <p:sldId id="279" r:id="rId27"/>
    <p:sldId id="286" r:id="rId28"/>
    <p:sldId id="287" r:id="rId29"/>
  </p:sldIdLst>
  <p:sldSz cx="9144000" cy="6858000" type="screen4x3"/>
  <p:notesSz cx="7077075" cy="93837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591" autoAdjust="0"/>
    <p:restoredTop sz="97667" autoAdjust="0"/>
  </p:normalViewPr>
  <p:slideViewPr>
    <p:cSldViewPr>
      <p:cViewPr>
        <p:scale>
          <a:sx n="75" d="100"/>
          <a:sy n="75" d="100"/>
        </p:scale>
        <p:origin x="-462" y="-180"/>
      </p:cViewPr>
      <p:guideLst>
        <p:guide orient="horz" pos="2160"/>
        <p:guide pos="2880"/>
      </p:guideLst>
    </p:cSldViewPr>
  </p:slideViewPr>
  <p:outlineViewPr>
    <p:cViewPr>
      <p:scale>
        <a:sx n="33" d="100"/>
        <a:sy n="33" d="100"/>
      </p:scale>
      <p:origin x="0" y="21216"/>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186"/>
          </a:xfrm>
          <a:prstGeom prst="rect">
            <a:avLst/>
          </a:prstGeom>
        </p:spPr>
        <p:txBody>
          <a:bodyPr vert="horz" lIns="94055" tIns="47028" rIns="94055" bIns="47028" rtlCol="0"/>
          <a:lstStyle>
            <a:lvl1pPr algn="l">
              <a:defRPr sz="1200"/>
            </a:lvl1pPr>
          </a:lstStyle>
          <a:p>
            <a:endParaRPr lang="en-US"/>
          </a:p>
        </p:txBody>
      </p:sp>
      <p:sp>
        <p:nvSpPr>
          <p:cNvPr id="3" name="Date Placeholder 2"/>
          <p:cNvSpPr>
            <a:spLocks noGrp="1"/>
          </p:cNvSpPr>
          <p:nvPr>
            <p:ph type="dt" idx="1"/>
          </p:nvPr>
        </p:nvSpPr>
        <p:spPr>
          <a:xfrm>
            <a:off x="4008705" y="0"/>
            <a:ext cx="3066733" cy="469186"/>
          </a:xfrm>
          <a:prstGeom prst="rect">
            <a:avLst/>
          </a:prstGeom>
        </p:spPr>
        <p:txBody>
          <a:bodyPr vert="horz" lIns="94055" tIns="47028" rIns="94055" bIns="47028" rtlCol="0"/>
          <a:lstStyle>
            <a:lvl1pPr algn="r">
              <a:defRPr sz="1200"/>
            </a:lvl1pPr>
          </a:lstStyle>
          <a:p>
            <a:fld id="{0117F3A4-BC5A-420C-963E-9973668AC85E}" type="datetimeFigureOut">
              <a:rPr lang="en-US" smtClean="0"/>
              <a:pPr/>
              <a:t>5/26/2008</a:t>
            </a:fld>
            <a:endParaRPr lang="en-US"/>
          </a:p>
        </p:txBody>
      </p:sp>
      <p:sp>
        <p:nvSpPr>
          <p:cNvPr id="4" name="Slide Image Placeholder 3"/>
          <p:cNvSpPr>
            <a:spLocks noGrp="1" noRot="1" noChangeAspect="1"/>
          </p:cNvSpPr>
          <p:nvPr>
            <p:ph type="sldImg" idx="2"/>
          </p:nvPr>
        </p:nvSpPr>
        <p:spPr>
          <a:xfrm>
            <a:off x="1192213" y="703263"/>
            <a:ext cx="4692650" cy="3519487"/>
          </a:xfrm>
          <a:prstGeom prst="rect">
            <a:avLst/>
          </a:prstGeom>
          <a:noFill/>
          <a:ln w="12700">
            <a:solidFill>
              <a:prstClr val="black"/>
            </a:solidFill>
          </a:ln>
        </p:spPr>
        <p:txBody>
          <a:bodyPr vert="horz" lIns="94055" tIns="47028" rIns="94055" bIns="47028" rtlCol="0" anchor="ctr"/>
          <a:lstStyle/>
          <a:p>
            <a:endParaRPr lang="en-US"/>
          </a:p>
        </p:txBody>
      </p:sp>
      <p:sp>
        <p:nvSpPr>
          <p:cNvPr id="5" name="Notes Placeholder 4"/>
          <p:cNvSpPr>
            <a:spLocks noGrp="1"/>
          </p:cNvSpPr>
          <p:nvPr>
            <p:ph type="body" sz="quarter" idx="3"/>
          </p:nvPr>
        </p:nvSpPr>
        <p:spPr>
          <a:xfrm>
            <a:off x="707708" y="4457264"/>
            <a:ext cx="5661660" cy="4222671"/>
          </a:xfrm>
          <a:prstGeom prst="rect">
            <a:avLst/>
          </a:prstGeom>
        </p:spPr>
        <p:txBody>
          <a:bodyPr vert="horz" lIns="94055" tIns="47028" rIns="94055" bIns="4702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2899"/>
            <a:ext cx="3066733" cy="469186"/>
          </a:xfrm>
          <a:prstGeom prst="rect">
            <a:avLst/>
          </a:prstGeom>
        </p:spPr>
        <p:txBody>
          <a:bodyPr vert="horz" lIns="94055" tIns="47028" rIns="94055" bIns="4702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912899"/>
            <a:ext cx="3066733" cy="469186"/>
          </a:xfrm>
          <a:prstGeom prst="rect">
            <a:avLst/>
          </a:prstGeom>
        </p:spPr>
        <p:txBody>
          <a:bodyPr vert="horz" lIns="94055" tIns="47028" rIns="94055" bIns="47028" rtlCol="0" anchor="b"/>
          <a:lstStyle>
            <a:lvl1pPr algn="r">
              <a:defRPr sz="1200"/>
            </a:lvl1pPr>
          </a:lstStyle>
          <a:p>
            <a:fld id="{D5A4DB2D-D25D-4244-A4F9-43439578E32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http://inventors.about.com/library/inventors/bl_history_of_transportation.htm</a:t>
            </a:r>
            <a:endParaRPr lang="en-US" dirty="0"/>
          </a:p>
        </p:txBody>
      </p:sp>
      <p:sp>
        <p:nvSpPr>
          <p:cNvPr id="4" name="Slide Number Placeholder 3"/>
          <p:cNvSpPr>
            <a:spLocks noGrp="1"/>
          </p:cNvSpPr>
          <p:nvPr>
            <p:ph type="sldNum" sz="quarter" idx="10"/>
          </p:nvPr>
        </p:nvSpPr>
        <p:spPr/>
        <p:txBody>
          <a:bodyPr/>
          <a:lstStyle/>
          <a:p>
            <a:fld id="{D5A4DB2D-D25D-4244-A4F9-43439578E32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28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5A4DB2D-D25D-4244-A4F9-43439578E329}"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5A4DB2D-D25D-4244-A4F9-43439578E329}"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9424FF-FD3A-4F31-8EA5-E730ED871BB1}" type="datetimeFigureOut">
              <a:rPr lang="en-US" smtClean="0"/>
              <a:pPr/>
              <a:t>5/26/2008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9424FF-FD3A-4F31-8EA5-E730ED871BB1}" type="datetimeFigureOut">
              <a:rPr lang="en-US" smtClean="0"/>
              <a:pPr/>
              <a:t>5/26/2008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9424FF-FD3A-4F31-8EA5-E730ED871BB1}" type="datetimeFigureOut">
              <a:rPr lang="en-US" smtClean="0"/>
              <a:pPr/>
              <a:t>5/26/2008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9424FF-FD3A-4F31-8EA5-E730ED871BB1}" type="datetimeFigureOut">
              <a:rPr lang="en-US" smtClean="0"/>
              <a:pPr/>
              <a:t>5/26/2008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9424FF-FD3A-4F31-8EA5-E730ED871BB1}" type="datetimeFigureOut">
              <a:rPr lang="en-US" smtClean="0"/>
              <a:pPr/>
              <a:t>5/26/2008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9424FF-FD3A-4F31-8EA5-E730ED871BB1}" type="datetimeFigureOut">
              <a:rPr lang="en-US" smtClean="0"/>
              <a:pPr/>
              <a:t>5/26/2008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9424FF-FD3A-4F31-8EA5-E730ED871BB1}" type="datetimeFigureOut">
              <a:rPr lang="en-US" smtClean="0"/>
              <a:pPr/>
              <a:t>5/26/2008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9424FF-FD3A-4F31-8EA5-E730ED871BB1}" type="datetimeFigureOut">
              <a:rPr lang="en-US" smtClean="0"/>
              <a:pPr/>
              <a:t>5/26/2008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424FF-FD3A-4F31-8EA5-E730ED871BB1}" type="datetimeFigureOut">
              <a:rPr lang="en-US" smtClean="0"/>
              <a:pPr/>
              <a:t>5/26/2008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9424FF-FD3A-4F31-8EA5-E730ED871BB1}" type="datetimeFigureOut">
              <a:rPr lang="en-US" smtClean="0"/>
              <a:pPr/>
              <a:t>5/26/2008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9424FF-FD3A-4F31-8EA5-E730ED871BB1}" type="datetimeFigureOut">
              <a:rPr lang="en-US" smtClean="0"/>
              <a:pPr/>
              <a:t>5/26/2008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BF1A61-90B1-414E-A545-5AACCEF1EE44}" type="slidenum">
              <a:rPr lang="en-US" smtClean="0"/>
              <a:pPr/>
              <a:t>‹#›</a:t>
            </a:fld>
            <a:endParaRPr lang="en-US"/>
          </a:p>
        </p:txBody>
      </p:sp>
    </p:spTree>
  </p:cSld>
  <p:clrMapOvr>
    <a:masterClrMapping/>
  </p:clrMapOvr>
  <p:transition>
    <p:newsfla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424FF-FD3A-4F31-8EA5-E730ED871BB1}" type="datetimeFigureOut">
              <a:rPr lang="en-US" smtClean="0"/>
              <a:pPr/>
              <a:t>5/26/2008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BF1A61-90B1-414E-A545-5AACCEF1EE4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newsflash/>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file:///F:\David%20Bupp's%20powerpoint%20project\01%20The%20First%20Single.wma"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audio" Target="file:///F:\David%20Bupp's%20powerpoint%20project\03%20How%20to%20Save%20a%20Life.wma"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1470025"/>
          </a:xfrm>
        </p:spPr>
        <p:txBody>
          <a:bodyPr/>
          <a:lstStyle/>
          <a:p>
            <a:r>
              <a:rPr lang="en-US" dirty="0" smtClean="0"/>
              <a:t>Evolution of Transportation and Roadways</a:t>
            </a:r>
            <a:endParaRPr lang="en-US" dirty="0"/>
          </a:p>
        </p:txBody>
      </p:sp>
      <p:sp>
        <p:nvSpPr>
          <p:cNvPr id="3" name="Subtitle 2"/>
          <p:cNvSpPr>
            <a:spLocks noGrp="1"/>
          </p:cNvSpPr>
          <p:nvPr>
            <p:ph type="subTitle" idx="1"/>
          </p:nvPr>
        </p:nvSpPr>
        <p:spPr>
          <a:xfrm>
            <a:off x="5410200" y="3352800"/>
            <a:ext cx="3048000" cy="1752600"/>
          </a:xfrm>
        </p:spPr>
        <p:txBody>
          <a:bodyPr/>
          <a:lstStyle/>
          <a:p>
            <a:r>
              <a:rPr lang="en-US" dirty="0" smtClean="0"/>
              <a:t>By: David </a:t>
            </a:r>
            <a:r>
              <a:rPr lang="en-US" dirty="0" err="1" smtClean="0"/>
              <a:t>Bupp</a:t>
            </a:r>
            <a:endParaRPr lang="en-US" dirty="0" smtClean="0"/>
          </a:p>
          <a:p>
            <a:r>
              <a:rPr lang="en-US" dirty="0" smtClean="0"/>
              <a:t>Per. 1B</a:t>
            </a:r>
          </a:p>
        </p:txBody>
      </p:sp>
      <p:pic>
        <p:nvPicPr>
          <p:cNvPr id="15369" name="Picture 9" descr="http://www.uh.edu/engines/cgofwagon.jpg"/>
          <p:cNvPicPr>
            <a:picLocks noChangeAspect="1" noChangeArrowheads="1"/>
          </p:cNvPicPr>
          <p:nvPr/>
        </p:nvPicPr>
        <p:blipFill>
          <a:blip r:embed="rId4"/>
          <a:srcRect/>
          <a:stretch>
            <a:fillRect/>
          </a:stretch>
        </p:blipFill>
        <p:spPr bwMode="auto">
          <a:xfrm>
            <a:off x="533400" y="2590800"/>
            <a:ext cx="4762500" cy="3419475"/>
          </a:xfrm>
          <a:prstGeom prst="rect">
            <a:avLst/>
          </a:prstGeom>
          <a:noFill/>
        </p:spPr>
      </p:pic>
      <p:sp>
        <p:nvSpPr>
          <p:cNvPr id="10" name="Rectangle 9"/>
          <p:cNvSpPr/>
          <p:nvPr/>
        </p:nvSpPr>
        <p:spPr>
          <a:xfrm>
            <a:off x="1447800" y="5943600"/>
            <a:ext cx="2667000" cy="369332"/>
          </a:xfrm>
          <a:prstGeom prst="rect">
            <a:avLst/>
          </a:prstGeom>
        </p:spPr>
        <p:txBody>
          <a:bodyPr wrap="square">
            <a:spAutoFit/>
          </a:bodyPr>
          <a:lstStyle/>
          <a:p>
            <a:r>
              <a:rPr lang="en-US" dirty="0" smtClean="0"/>
              <a:t>(Covered wagon, 2007)</a:t>
            </a:r>
            <a:endParaRPr lang="en-US" dirty="0"/>
          </a:p>
        </p:txBody>
      </p:sp>
      <p:pic>
        <p:nvPicPr>
          <p:cNvPr id="7" name="01 The First Single.wma">
            <a:hlinkClick r:id="" action="ppaction://media"/>
          </p:cNvPr>
          <p:cNvPicPr>
            <a:picLocks noRot="1" noChangeAspect="1"/>
          </p:cNvPicPr>
          <p:nvPr>
            <a:audioFile r:link="rId1"/>
          </p:nvPr>
        </p:nvPicPr>
        <p:blipFill>
          <a:blip r:embed="rId5"/>
          <a:stretch>
            <a:fillRect/>
          </a:stretch>
        </p:blipFill>
        <p:spPr>
          <a:xfrm>
            <a:off x="9677400" y="4267200"/>
            <a:ext cx="304800" cy="304800"/>
          </a:xfrm>
          <a:prstGeom prst="rect">
            <a:avLst/>
          </a:prstGeom>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16">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81400"/>
            <a:ext cx="2057400" cy="566738"/>
          </a:xfrm>
        </p:spPr>
        <p:txBody>
          <a:bodyPr>
            <a:normAutofit fontScale="90000"/>
          </a:bodyPr>
          <a:lstStyle/>
          <a:p>
            <a:r>
              <a:rPr lang="en-US" dirty="0" smtClean="0"/>
              <a:t>(Early roads, 2007)</a:t>
            </a:r>
            <a:endParaRPr lang="en-US" dirty="0"/>
          </a:p>
        </p:txBody>
      </p:sp>
      <p:sp>
        <p:nvSpPr>
          <p:cNvPr id="4" name="Text Placeholder 3"/>
          <p:cNvSpPr>
            <a:spLocks noGrp="1"/>
          </p:cNvSpPr>
          <p:nvPr>
            <p:ph type="body" sz="half" idx="2"/>
          </p:nvPr>
        </p:nvSpPr>
        <p:spPr>
          <a:xfrm>
            <a:off x="152400" y="4114800"/>
            <a:ext cx="8839200" cy="2590800"/>
          </a:xfrm>
        </p:spPr>
        <p:style>
          <a:lnRef idx="1">
            <a:schemeClr val="accent1"/>
          </a:lnRef>
          <a:fillRef idx="2">
            <a:schemeClr val="accent1"/>
          </a:fillRef>
          <a:effectRef idx="1">
            <a:schemeClr val="accent1"/>
          </a:effectRef>
          <a:fontRef idx="minor">
            <a:schemeClr val="dk1"/>
          </a:fontRef>
        </p:style>
        <p:txBody>
          <a:bodyPr>
            <a:normAutofit fontScale="92500" lnSpcReduction="10000"/>
          </a:bodyPr>
          <a:lstStyle/>
          <a:p>
            <a:r>
              <a:rPr lang="en-US" dirty="0" smtClean="0"/>
              <a:t>The picture show a simple dirt road that were common in rural towns across America, it also shows a town that is pretty modern for that time with electricity lines as well as telephone poles. A recurring theme that pops up throughout history is one of adaptation with our surroundings and using it to thrive. So a road can often be much more than what it really is, for example, it can show a paved route that connects towns and keeps us strong through unity as a nation.</a:t>
            </a:r>
          </a:p>
          <a:p>
            <a:endParaRPr lang="en-US" dirty="0" smtClean="0"/>
          </a:p>
          <a:p>
            <a:r>
              <a:rPr lang="en-US" dirty="0" smtClean="0"/>
              <a:t>When the early colonies first began to expand and build towns, they connected these emerging cities with routes that the Native Indians used which were basically animal trails. This shows that the Indians took from the animals and built on it, then we do the same to them and evolve it into the paved roads of today. In the late 1700s, roads would consist of fallen trees that were placed in a line to offer a way off of the muddy ground, this was later improved by  John Loudon </a:t>
            </a:r>
            <a:r>
              <a:rPr lang="en-US" dirty="0" err="1" smtClean="0"/>
              <a:t>McAdam</a:t>
            </a:r>
            <a:r>
              <a:rPr lang="en-US" dirty="0" smtClean="0"/>
              <a:t> and Thomas Telford who offered the first macadam roads, which were basically rocks placed in smooth, symmetrical patterns. (Bellis, 2006) Asphalt was the next step and the first uses of this type of material were in Battery Park and on Fifth Avenue in New York City in 1872 and on Pennsylvania Avenue, Washington D.C., in 1877. (Bellis, 2006) This offered much excitement to the rest of the nation and more orders were sent for interstate roads to be paved with this new material. (Bellis, 2006)</a:t>
            </a:r>
            <a:endParaRPr lang="en-US" dirty="0"/>
          </a:p>
        </p:txBody>
      </p:sp>
      <p:pic>
        <p:nvPicPr>
          <p:cNvPr id="2052" name="Picture 4" descr="http://www.simonpure.com/images/Moodus_Center_Early_1900s.jpg"/>
          <p:cNvPicPr>
            <a:picLocks noGrp="1" noChangeAspect="1" noChangeArrowheads="1"/>
          </p:cNvPicPr>
          <p:nvPr>
            <p:ph type="pic" idx="1"/>
          </p:nvPr>
        </p:nvPicPr>
        <p:blipFill>
          <a:blip r:embed="rId3"/>
          <a:srcRect l="6574" r="6574"/>
          <a:stretch>
            <a:fillRect/>
          </a:stretch>
        </p:blipFill>
        <p:spPr bwMode="auto">
          <a:xfrm>
            <a:off x="0" y="304800"/>
            <a:ext cx="9144000" cy="3581400"/>
          </a:xfrm>
          <a:prstGeom prst="rect">
            <a:avLst/>
          </a:prstGeom>
          <a:noFill/>
        </p:spPr>
      </p:pic>
      <p:sp>
        <p:nvSpPr>
          <p:cNvPr id="8" name="TextBox 7"/>
          <p:cNvSpPr txBox="1"/>
          <p:nvPr/>
        </p:nvSpPr>
        <p:spPr>
          <a:xfrm>
            <a:off x="2819400" y="0"/>
            <a:ext cx="4572000" cy="369332"/>
          </a:xfrm>
          <a:prstGeom prst="rect">
            <a:avLst/>
          </a:prstGeom>
          <a:noFill/>
        </p:spPr>
        <p:txBody>
          <a:bodyPr wrap="square" rtlCol="0">
            <a:spAutoFit/>
          </a:bodyPr>
          <a:lstStyle/>
          <a:p>
            <a:r>
              <a:rPr lang="en-US" dirty="0" smtClean="0"/>
              <a:t>Roadways Evolution (1700’s-present day)</a:t>
            </a:r>
            <a:endParaRPr lang="en-US" dirty="0"/>
          </a:p>
        </p:txBody>
      </p:sp>
    </p:spTree>
  </p:cSld>
  <p:clrMapOvr>
    <a:masterClrMapping/>
  </p:clrMapOvr>
  <p:transition>
    <p:newsfla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81400"/>
            <a:ext cx="2362200" cy="414338"/>
          </a:xfrm>
        </p:spPr>
        <p:txBody>
          <a:bodyPr>
            <a:normAutofit fontScale="90000"/>
          </a:bodyPr>
          <a:lstStyle/>
          <a:p>
            <a:r>
              <a:rPr lang="en-US" dirty="0" smtClean="0"/>
              <a:t>(Covered Wagon,2007)</a:t>
            </a:r>
            <a:endParaRPr lang="en-US" dirty="0"/>
          </a:p>
        </p:txBody>
      </p:sp>
      <p:sp>
        <p:nvSpPr>
          <p:cNvPr id="4" name="Text Placeholder 3"/>
          <p:cNvSpPr>
            <a:spLocks noGrp="1"/>
          </p:cNvSpPr>
          <p:nvPr>
            <p:ph type="body" sz="half" idx="2"/>
          </p:nvPr>
        </p:nvSpPr>
        <p:spPr>
          <a:xfrm>
            <a:off x="152400" y="3962400"/>
            <a:ext cx="8839200" cy="2743200"/>
          </a:xfrm>
        </p:spPr>
        <p:style>
          <a:lnRef idx="1">
            <a:schemeClr val="dk1"/>
          </a:lnRef>
          <a:fillRef idx="2">
            <a:schemeClr val="dk1"/>
          </a:fillRef>
          <a:effectRef idx="1">
            <a:schemeClr val="dk1"/>
          </a:effectRef>
          <a:fontRef idx="minor">
            <a:schemeClr val="dk1"/>
          </a:fontRef>
        </p:style>
        <p:txBody>
          <a:bodyPr>
            <a:normAutofit lnSpcReduction="10000"/>
          </a:bodyPr>
          <a:lstStyle/>
          <a:p>
            <a:r>
              <a:rPr lang="en-US" dirty="0" smtClean="0"/>
              <a:t>The image above is a replica of a Conestoga wagon which was rarely used in westward expansion but opened up many opportunity for travelers. The theme it represents is mainly about the uses in the travels along the Organ Trail as well the hardships it brought. The wagon was large enough to transport loads up to 8 tons, and was drawn by 4 to 6 oxen, as well as being fairly cheap for that time with a price ranging from $1.00 -$2.50.</a:t>
            </a:r>
            <a:r>
              <a:rPr lang="pt-BR" dirty="0" smtClean="0"/>
              <a:t> (CNETA, 2001)</a:t>
            </a:r>
            <a:r>
              <a:rPr lang="en-US" dirty="0" smtClean="0"/>
              <a:t/>
            </a:r>
            <a:br>
              <a:rPr lang="en-US" dirty="0" smtClean="0"/>
            </a:br>
            <a:endParaRPr lang="en-US" dirty="0" smtClean="0"/>
          </a:p>
          <a:p>
            <a:r>
              <a:rPr lang="en-US" dirty="0" smtClean="0"/>
              <a:t>The Great Migration of 1843 was a time when the populated parts of America were becoming to crowded and where hundreds of families departed towards the west in search of a better life in the west. (Dr. Sandy </a:t>
            </a:r>
            <a:r>
              <a:rPr lang="en-US" dirty="0" err="1" smtClean="0"/>
              <a:t>Crihfield</a:t>
            </a:r>
            <a:r>
              <a:rPr lang="en-US" dirty="0" smtClean="0"/>
              <a:t> Lecture, 2007) The first Conestoga wagons appeared in Pennsylvania around 1725 and were mainly used in travel between the northern and southern areas and were widely used by merchants and travelers looking for money.</a:t>
            </a:r>
            <a:r>
              <a:rPr lang="pt-BR" dirty="0" smtClean="0"/>
              <a:t> (CNETA, 2001)</a:t>
            </a:r>
            <a:r>
              <a:rPr lang="en-US" dirty="0" smtClean="0"/>
              <a:t> However during the 1840’s the wagons design was fitted to be of more use to the westerners who would vary in the use of types depending on size of group, equipment, and amount of personal money.</a:t>
            </a:r>
            <a:r>
              <a:rPr lang="pt-BR" dirty="0" smtClean="0"/>
              <a:t> (CNETA, 2001)</a:t>
            </a:r>
            <a:r>
              <a:rPr lang="en-US" dirty="0" smtClean="0"/>
              <a:t> The Wagon would later become an icon for the western expansion as a useful tool and harmful hassle because of its bulky size and weight as well as its hard to replace parts.</a:t>
            </a:r>
            <a:r>
              <a:rPr lang="pt-BR" dirty="0" smtClean="0"/>
              <a:t>(CNETA, 2001)</a:t>
            </a:r>
            <a:endParaRPr lang="en-US" dirty="0" smtClean="0"/>
          </a:p>
        </p:txBody>
      </p:sp>
      <p:pic>
        <p:nvPicPr>
          <p:cNvPr id="29698" name="Picture 2" descr="http://upload.wikimedia.org/wikipedia/commons/7/7c/Covered_wagon_at_the_High_Desert_Museum_Outside.jpg"/>
          <p:cNvPicPr>
            <a:picLocks noGrp="1" noChangeAspect="1" noChangeArrowheads="1"/>
          </p:cNvPicPr>
          <p:nvPr>
            <p:ph type="pic" idx="1"/>
          </p:nvPr>
        </p:nvPicPr>
        <p:blipFill>
          <a:blip r:embed="rId3"/>
          <a:srcRect l="27054"/>
          <a:stretch>
            <a:fillRect/>
          </a:stretch>
        </p:blipFill>
        <p:spPr bwMode="auto">
          <a:xfrm>
            <a:off x="685800" y="381001"/>
            <a:ext cx="7848600" cy="3352800"/>
          </a:xfrm>
          <a:prstGeom prst="rect">
            <a:avLst/>
          </a:prstGeom>
          <a:noFill/>
        </p:spPr>
      </p:pic>
      <p:sp>
        <p:nvSpPr>
          <p:cNvPr id="7" name="TextBox 6"/>
          <p:cNvSpPr txBox="1"/>
          <p:nvPr/>
        </p:nvSpPr>
        <p:spPr>
          <a:xfrm>
            <a:off x="2895600" y="0"/>
            <a:ext cx="4724400" cy="381000"/>
          </a:xfrm>
          <a:prstGeom prst="rect">
            <a:avLst/>
          </a:prstGeom>
          <a:noFill/>
        </p:spPr>
        <p:txBody>
          <a:bodyPr wrap="square" rtlCol="0">
            <a:spAutoFit/>
          </a:bodyPr>
          <a:lstStyle/>
          <a:p>
            <a:r>
              <a:rPr lang="en-US" dirty="0" smtClean="0"/>
              <a:t>Onward to the West (1725-1870s)</a:t>
            </a:r>
            <a:endParaRPr lang="en-US" dirty="0"/>
          </a:p>
        </p:txBody>
      </p:sp>
    </p:spTree>
  </p:cSld>
  <p:clrMapOvr>
    <a:masterClrMapping/>
  </p:clrMapOvr>
  <p:transition>
    <p:newsfla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www.canalstreetcar.com/bobtail600.jpg"/>
          <p:cNvPicPr>
            <a:picLocks noChangeAspect="1" noChangeArrowheads="1"/>
          </p:cNvPicPr>
          <p:nvPr/>
        </p:nvPicPr>
        <p:blipFill>
          <a:blip r:embed="rId3"/>
          <a:srcRect t="18018"/>
          <a:stretch>
            <a:fillRect/>
          </a:stretch>
        </p:blipFill>
        <p:spPr bwMode="auto">
          <a:xfrm>
            <a:off x="533400" y="304800"/>
            <a:ext cx="7924800" cy="3505200"/>
          </a:xfrm>
          <a:prstGeom prst="rect">
            <a:avLst/>
          </a:prstGeom>
          <a:noFill/>
        </p:spPr>
      </p:pic>
      <p:sp>
        <p:nvSpPr>
          <p:cNvPr id="2" name="Title 1"/>
          <p:cNvSpPr>
            <a:spLocks noGrp="1"/>
          </p:cNvSpPr>
          <p:nvPr>
            <p:ph type="title"/>
          </p:nvPr>
        </p:nvSpPr>
        <p:spPr>
          <a:xfrm>
            <a:off x="533400" y="3581400"/>
            <a:ext cx="2362200" cy="457200"/>
          </a:xfrm>
        </p:spPr>
        <p:txBody>
          <a:bodyPr/>
          <a:lstStyle/>
          <a:p>
            <a:r>
              <a:rPr lang="en-US" dirty="0" smtClean="0"/>
              <a:t>(Streetcars, 2007)</a:t>
            </a:r>
            <a:endParaRPr lang="en-US" dirty="0"/>
          </a:p>
        </p:txBody>
      </p:sp>
      <p:sp>
        <p:nvSpPr>
          <p:cNvPr id="4" name="Text Placeholder 3"/>
          <p:cNvSpPr>
            <a:spLocks noGrp="1"/>
          </p:cNvSpPr>
          <p:nvPr>
            <p:ph type="body" sz="half" idx="2"/>
          </p:nvPr>
        </p:nvSpPr>
        <p:spPr>
          <a:xfrm>
            <a:off x="152400" y="3962400"/>
            <a:ext cx="8839200" cy="2743200"/>
          </a:xfrm>
        </p:spPr>
        <p:style>
          <a:lnRef idx="1">
            <a:schemeClr val="accent2"/>
          </a:lnRef>
          <a:fillRef idx="3">
            <a:schemeClr val="accent2"/>
          </a:fillRef>
          <a:effectRef idx="2">
            <a:schemeClr val="accent2"/>
          </a:effectRef>
          <a:fontRef idx="minor">
            <a:schemeClr val="lt1"/>
          </a:fontRef>
        </p:style>
        <p:txBody>
          <a:bodyPr>
            <a:noAutofit/>
          </a:bodyPr>
          <a:lstStyle/>
          <a:p>
            <a:r>
              <a:rPr lang="en-US" sz="1350" dirty="0" smtClean="0"/>
              <a:t>The Theme represents the mixture of which the streetcars and cable cars bring into the era, as well as the showing off how far the transportation has come. The streetcar was developed in 1827, that acted as a bus, which could transport groups of people to work or home and by doing that becomes a helpful part of early commuter traffic. (</a:t>
            </a:r>
            <a:r>
              <a:rPr lang="en-US" sz="1350" dirty="0" err="1" smtClean="0"/>
              <a:t>Branley</a:t>
            </a:r>
            <a:r>
              <a:rPr lang="en-US" sz="1350" dirty="0" smtClean="0"/>
              <a:t>, 2005) So by having several things in a fusion of materials you can really see the outcome in multiple ways such as a cable car or other fusion type transports.  </a:t>
            </a:r>
            <a:br>
              <a:rPr lang="en-US" sz="1350" dirty="0" smtClean="0"/>
            </a:br>
            <a:endParaRPr lang="en-US" sz="1350" dirty="0" smtClean="0"/>
          </a:p>
          <a:p>
            <a:r>
              <a:rPr lang="en-US" sz="1350" dirty="0" smtClean="0"/>
              <a:t>The picture above is one of John Stephenson’s streetcars that were built to travel along tracks pulled by horses or mules, this became popular in city areas because of the ability to hold nearly two dozen passengers in quick trips.  (</a:t>
            </a:r>
            <a:r>
              <a:rPr lang="en-US" sz="1350" dirty="0" err="1" smtClean="0"/>
              <a:t>Branley</a:t>
            </a:r>
            <a:r>
              <a:rPr lang="en-US" sz="1350" dirty="0" smtClean="0"/>
              <a:t>, 2005)  This idea was further evolved in 1871 when the perfect combination of a steam powered engine and railed tracks were combined to make the dream of San Franciscan Andrew Smith </a:t>
            </a:r>
            <a:r>
              <a:rPr lang="en-US" sz="1350" dirty="0" err="1" smtClean="0"/>
              <a:t>Hallidie</a:t>
            </a:r>
            <a:r>
              <a:rPr lang="en-US" sz="1350" dirty="0" smtClean="0"/>
              <a:t> come true, with the invention of the first cable car. (Bellis, 2006)  This was a remarkable machine that </a:t>
            </a:r>
            <a:r>
              <a:rPr lang="en-US" sz="1350" dirty="0" err="1" smtClean="0"/>
              <a:t>Hallidie</a:t>
            </a:r>
            <a:r>
              <a:rPr lang="en-US" sz="1350" dirty="0" smtClean="0"/>
              <a:t> created which was basically a mechanism by which cars were drawn by an endless cable running in a slot between the rails which passed over a steam-driven shaft in the powerhouse. (Bellis, 2006)</a:t>
            </a:r>
            <a:endParaRPr lang="en-US" sz="1350" dirty="0"/>
          </a:p>
        </p:txBody>
      </p:sp>
      <p:sp>
        <p:nvSpPr>
          <p:cNvPr id="6" name="TextBox 5"/>
          <p:cNvSpPr txBox="1"/>
          <p:nvPr/>
        </p:nvSpPr>
        <p:spPr>
          <a:xfrm>
            <a:off x="2362200" y="0"/>
            <a:ext cx="4419600" cy="369332"/>
          </a:xfrm>
          <a:prstGeom prst="rect">
            <a:avLst/>
          </a:prstGeom>
          <a:noFill/>
        </p:spPr>
        <p:txBody>
          <a:bodyPr wrap="square" rtlCol="0">
            <a:spAutoFit/>
          </a:bodyPr>
          <a:lstStyle/>
          <a:p>
            <a:r>
              <a:rPr lang="en-US" dirty="0" smtClean="0"/>
              <a:t>Streetcars: the Perfect Fusion (1827- 1900s) </a:t>
            </a:r>
            <a:endParaRPr lang="en-US" dirty="0"/>
          </a:p>
        </p:txBody>
      </p:sp>
    </p:spTree>
  </p:cSld>
  <p:clrMapOvr>
    <a:masterClrMapping/>
  </p:clrMapOvr>
  <p:transition>
    <p:newsfla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0"/>
            <a:ext cx="198120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400" u="sng" dirty="0" smtClean="0">
                <a:latin typeface="Aharoni" pitchFamily="2" charset="-79"/>
                <a:cs typeface="Aharoni" pitchFamily="2" charset="-79"/>
              </a:rPr>
              <a:t>References</a:t>
            </a:r>
            <a:endParaRPr lang="en-US" u="sng" dirty="0"/>
          </a:p>
        </p:txBody>
      </p:sp>
      <p:sp>
        <p:nvSpPr>
          <p:cNvPr id="3" name="TextBox 2"/>
          <p:cNvSpPr txBox="1"/>
          <p:nvPr/>
        </p:nvSpPr>
        <p:spPr>
          <a:xfrm>
            <a:off x="0" y="381000"/>
            <a:ext cx="8915400" cy="923330"/>
          </a:xfrm>
          <a:prstGeom prst="rect">
            <a:avLst/>
          </a:prstGeom>
          <a:noFill/>
        </p:spPr>
        <p:txBody>
          <a:bodyPr wrap="square" rtlCol="0">
            <a:spAutoFit/>
          </a:bodyPr>
          <a:lstStyle/>
          <a:p>
            <a:r>
              <a:rPr lang="en-US" dirty="0" smtClean="0"/>
              <a:t>(2007). American Colony Ships. Retrieved November 17, 2007, from Google Images Web site: 	</a:t>
            </a:r>
            <a:r>
              <a:rPr lang="en-US" u="sng" dirty="0" smtClean="0"/>
              <a:t>http://www.google.com</a:t>
            </a:r>
            <a:endParaRPr lang="en-US" dirty="0" smtClean="0"/>
          </a:p>
          <a:p>
            <a:endParaRPr lang="en-US" dirty="0"/>
          </a:p>
        </p:txBody>
      </p:sp>
      <p:sp>
        <p:nvSpPr>
          <p:cNvPr id="4" name="TextBox 3"/>
          <p:cNvSpPr txBox="1"/>
          <p:nvPr/>
        </p:nvSpPr>
        <p:spPr>
          <a:xfrm>
            <a:off x="0" y="2362200"/>
            <a:ext cx="8991600" cy="923330"/>
          </a:xfrm>
          <a:prstGeom prst="rect">
            <a:avLst/>
          </a:prstGeom>
          <a:noFill/>
        </p:spPr>
        <p:txBody>
          <a:bodyPr wrap="square" rtlCol="0">
            <a:spAutoFit/>
          </a:bodyPr>
          <a:lstStyle/>
          <a:p>
            <a:r>
              <a:rPr lang="en-US" dirty="0" smtClean="0"/>
              <a:t>Bellis, M (2007). The history of steamboats. Retrieved November 22, 2007, from 	History of Transportation Web site: 	http://inventors.about.com/library/inventors/blsteamship.htm </a:t>
            </a:r>
            <a:endParaRPr lang="en-US" dirty="0"/>
          </a:p>
        </p:txBody>
      </p:sp>
      <p:sp>
        <p:nvSpPr>
          <p:cNvPr id="5" name="TextBox 4"/>
          <p:cNvSpPr txBox="1"/>
          <p:nvPr/>
        </p:nvSpPr>
        <p:spPr>
          <a:xfrm>
            <a:off x="0" y="1752600"/>
            <a:ext cx="9144000" cy="646331"/>
          </a:xfrm>
          <a:prstGeom prst="rect">
            <a:avLst/>
          </a:prstGeom>
          <a:noFill/>
        </p:spPr>
        <p:txBody>
          <a:bodyPr wrap="square" rtlCol="0">
            <a:spAutoFit/>
          </a:bodyPr>
          <a:lstStyle/>
          <a:p>
            <a:r>
              <a:rPr lang="en-US" dirty="0" smtClean="0"/>
              <a:t>Bellis, M (2006). The History of Roads and Asphalt. Retrieved November 23, 2007, from 	About.com Web site: http://inventors.about.com/library/inventors/blasphalt.htm </a:t>
            </a:r>
            <a:endParaRPr lang="en-US" dirty="0"/>
          </a:p>
        </p:txBody>
      </p:sp>
      <p:sp>
        <p:nvSpPr>
          <p:cNvPr id="6" name="TextBox 5"/>
          <p:cNvSpPr txBox="1"/>
          <p:nvPr/>
        </p:nvSpPr>
        <p:spPr>
          <a:xfrm>
            <a:off x="0" y="3200400"/>
            <a:ext cx="9144000" cy="1200329"/>
          </a:xfrm>
          <a:prstGeom prst="rect">
            <a:avLst/>
          </a:prstGeom>
          <a:noFill/>
        </p:spPr>
        <p:txBody>
          <a:bodyPr wrap="square" rtlCol="0">
            <a:spAutoFit/>
          </a:bodyPr>
          <a:lstStyle/>
          <a:p>
            <a:r>
              <a:rPr lang="en-US" dirty="0" err="1" smtClean="0"/>
              <a:t>Branley</a:t>
            </a:r>
            <a:r>
              <a:rPr lang="en-US" dirty="0" smtClean="0"/>
              <a:t>, E. J. (2005, August 19). canal streetcar. Retrieved November 22, 2007, from canal 	streetcar (dot com) Web site: 	http://www.canalstreetcar.com/archives/2005/08/bobtail_streetc.html </a:t>
            </a:r>
          </a:p>
          <a:p>
            <a:endParaRPr lang="en-US" dirty="0"/>
          </a:p>
        </p:txBody>
      </p:sp>
      <p:sp>
        <p:nvSpPr>
          <p:cNvPr id="7" name="TextBox 6"/>
          <p:cNvSpPr txBox="1"/>
          <p:nvPr/>
        </p:nvSpPr>
        <p:spPr>
          <a:xfrm>
            <a:off x="0" y="914400"/>
            <a:ext cx="9144000" cy="923330"/>
          </a:xfrm>
          <a:prstGeom prst="rect">
            <a:avLst/>
          </a:prstGeom>
          <a:noFill/>
        </p:spPr>
        <p:txBody>
          <a:bodyPr wrap="square" rtlCol="0">
            <a:spAutoFit/>
          </a:bodyPr>
          <a:lstStyle/>
          <a:p>
            <a:r>
              <a:rPr lang="en-US" dirty="0" smtClean="0"/>
              <a:t>Bellis, M (2006). Streetcars - Cable Cars . Retrieved November 22, 2007, from History of 	Transportation Web site: 	http://inventors.about.com/library/inventors/blstreetcars.htm</a:t>
            </a:r>
          </a:p>
        </p:txBody>
      </p:sp>
      <p:sp>
        <p:nvSpPr>
          <p:cNvPr id="8" name="TextBox 7"/>
          <p:cNvSpPr txBox="1"/>
          <p:nvPr/>
        </p:nvSpPr>
        <p:spPr>
          <a:xfrm>
            <a:off x="0" y="4038600"/>
            <a:ext cx="9144000" cy="923330"/>
          </a:xfrm>
          <a:prstGeom prst="rect">
            <a:avLst/>
          </a:prstGeom>
          <a:noFill/>
        </p:spPr>
        <p:txBody>
          <a:bodyPr wrap="square" rtlCol="0">
            <a:spAutoFit/>
          </a:bodyPr>
          <a:lstStyle/>
          <a:p>
            <a:r>
              <a:rPr lang="en-US" dirty="0" smtClean="0"/>
              <a:t>Central Nevada Emigrant Trail Association(CNETA), (2001). The trail through Nevada. 	Retrieved November 21, 2007, from Trail of the 49ers Web site: 	http://ourworld.compuserve.com/homepages/trailofthe49ers/trail.html </a:t>
            </a:r>
            <a:endParaRPr lang="en-US" dirty="0"/>
          </a:p>
        </p:txBody>
      </p:sp>
      <p:sp>
        <p:nvSpPr>
          <p:cNvPr id="9" name="TextBox 8"/>
          <p:cNvSpPr txBox="1"/>
          <p:nvPr/>
        </p:nvSpPr>
        <p:spPr>
          <a:xfrm>
            <a:off x="0" y="4953000"/>
            <a:ext cx="9144000" cy="923330"/>
          </a:xfrm>
          <a:prstGeom prst="rect">
            <a:avLst/>
          </a:prstGeom>
          <a:noFill/>
        </p:spPr>
        <p:txBody>
          <a:bodyPr wrap="square" rtlCol="0">
            <a:spAutoFit/>
          </a:bodyPr>
          <a:lstStyle/>
          <a:p>
            <a:r>
              <a:rPr lang="en-US" dirty="0" smtClean="0"/>
              <a:t>(2007). Covered wagon. Retrieved November 21, 2007, from Google Images Web site: 	</a:t>
            </a:r>
            <a:r>
              <a:rPr lang="en-US" u="sng" dirty="0" smtClean="0"/>
              <a:t>http://www.google.com</a:t>
            </a:r>
            <a:endParaRPr lang="en-US" dirty="0" smtClean="0"/>
          </a:p>
          <a:p>
            <a:endParaRPr lang="en-US" dirty="0"/>
          </a:p>
        </p:txBody>
      </p:sp>
      <p:sp>
        <p:nvSpPr>
          <p:cNvPr id="10" name="TextBox 9"/>
          <p:cNvSpPr txBox="1"/>
          <p:nvPr/>
        </p:nvSpPr>
        <p:spPr>
          <a:xfrm>
            <a:off x="0" y="5657671"/>
            <a:ext cx="9144000" cy="1200329"/>
          </a:xfrm>
          <a:prstGeom prst="rect">
            <a:avLst/>
          </a:prstGeom>
          <a:noFill/>
        </p:spPr>
        <p:txBody>
          <a:bodyPr wrap="square" rtlCol="0">
            <a:spAutoFit/>
          </a:bodyPr>
          <a:lstStyle/>
          <a:p>
            <a:r>
              <a:rPr lang="en-US" dirty="0" err="1" smtClean="0"/>
              <a:t>Deusen</a:t>
            </a:r>
            <a:r>
              <a:rPr lang="en-US" dirty="0" smtClean="0"/>
              <a:t>, H (2003). Erie canal. Retrieved November 21, 2007, from 18th and 19th 	Century New York History Web site: 	http://www.iment.com/maida/familytree/henry/history/eriecanal/index.ht	m#open1819 </a:t>
            </a:r>
            <a:endParaRPr lang="en-US" dirty="0"/>
          </a:p>
        </p:txBody>
      </p:sp>
    </p:spTree>
  </p:cSld>
  <p:clrMapOvr>
    <a:masterClrMapping/>
  </p:clrMapOvr>
  <p:transition>
    <p:newsfla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09600"/>
            <a:ext cx="9144000" cy="923330"/>
          </a:xfrm>
          <a:prstGeom prst="rect">
            <a:avLst/>
          </a:prstGeom>
          <a:noFill/>
        </p:spPr>
        <p:txBody>
          <a:bodyPr wrap="square" rtlCol="0">
            <a:spAutoFit/>
          </a:bodyPr>
          <a:lstStyle/>
          <a:p>
            <a:r>
              <a:rPr lang="en-US" dirty="0" smtClean="0"/>
              <a:t>(2007). Erie Canal. Retrieved November 21, 2007, from Iment History Web site: 	</a:t>
            </a:r>
            <a:r>
              <a:rPr lang="en-US" u="sng" dirty="0" smtClean="0"/>
              <a:t>http://www.iment.com/maida/familytree/henry/history/eriecanal/index.htm</a:t>
            </a:r>
            <a:endParaRPr lang="en-US" dirty="0" smtClean="0"/>
          </a:p>
          <a:p>
            <a:endParaRPr lang="en-US" dirty="0"/>
          </a:p>
        </p:txBody>
      </p:sp>
      <p:sp>
        <p:nvSpPr>
          <p:cNvPr id="4" name="TextBox 3"/>
          <p:cNvSpPr txBox="1"/>
          <p:nvPr/>
        </p:nvSpPr>
        <p:spPr>
          <a:xfrm>
            <a:off x="0" y="0"/>
            <a:ext cx="9144000" cy="923330"/>
          </a:xfrm>
          <a:prstGeom prst="rect">
            <a:avLst/>
          </a:prstGeom>
          <a:noFill/>
        </p:spPr>
        <p:txBody>
          <a:bodyPr wrap="square" rtlCol="0">
            <a:spAutoFit/>
          </a:bodyPr>
          <a:lstStyle/>
          <a:p>
            <a:r>
              <a:rPr lang="en-US" dirty="0" smtClean="0"/>
              <a:t>(2007). Early roads. Retrieved November 23, 2007, from Google Images Web site: 	</a:t>
            </a:r>
            <a:r>
              <a:rPr lang="en-US" u="sng" dirty="0" smtClean="0"/>
              <a:t>http://www.google.com</a:t>
            </a:r>
            <a:endParaRPr lang="en-US" dirty="0" smtClean="0"/>
          </a:p>
          <a:p>
            <a:endParaRPr lang="en-US" dirty="0"/>
          </a:p>
        </p:txBody>
      </p:sp>
      <p:sp>
        <p:nvSpPr>
          <p:cNvPr id="5" name="TextBox 4"/>
          <p:cNvSpPr txBox="1"/>
          <p:nvPr/>
        </p:nvSpPr>
        <p:spPr>
          <a:xfrm>
            <a:off x="0" y="1219200"/>
            <a:ext cx="9144000" cy="646331"/>
          </a:xfrm>
          <a:prstGeom prst="rect">
            <a:avLst/>
          </a:prstGeom>
          <a:noFill/>
        </p:spPr>
        <p:txBody>
          <a:bodyPr wrap="square" rtlCol="0">
            <a:spAutoFit/>
          </a:bodyPr>
          <a:lstStyle/>
          <a:p>
            <a:r>
              <a:rPr lang="en-US" dirty="0" err="1" smtClean="0"/>
              <a:t>Faragher</a:t>
            </a:r>
            <a:r>
              <a:rPr lang="en-US" dirty="0" smtClean="0"/>
              <a:t> &amp; </a:t>
            </a:r>
            <a:r>
              <a:rPr lang="en-US" dirty="0" err="1" smtClean="0"/>
              <a:t>Buhle</a:t>
            </a:r>
            <a:r>
              <a:rPr lang="en-US" dirty="0" smtClean="0"/>
              <a:t> &amp; </a:t>
            </a:r>
            <a:r>
              <a:rPr lang="en-US" dirty="0" err="1" smtClean="0"/>
              <a:t>Czitrom</a:t>
            </a:r>
            <a:r>
              <a:rPr lang="en-US" dirty="0" smtClean="0"/>
              <a:t> &amp; </a:t>
            </a:r>
            <a:r>
              <a:rPr lang="en-US" dirty="0" err="1" smtClean="0"/>
              <a:t>Armitage</a:t>
            </a:r>
            <a:r>
              <a:rPr lang="en-US" dirty="0" smtClean="0"/>
              <a:t>, J, M.J., D, S.H. (2002). </a:t>
            </a:r>
            <a:r>
              <a:rPr lang="en-US" i="1" dirty="0" smtClean="0"/>
              <a:t>Out of many: A 	history of the 	</a:t>
            </a:r>
            <a:r>
              <a:rPr lang="en-US" i="1" dirty="0" err="1" smtClean="0"/>
              <a:t>american</a:t>
            </a:r>
            <a:r>
              <a:rPr lang="en-US" i="1" dirty="0" smtClean="0"/>
              <a:t> people</a:t>
            </a:r>
            <a:r>
              <a:rPr lang="en-US" dirty="0" smtClean="0"/>
              <a:t>. Upper Saddle River, New Jersey: Prentice Hall. </a:t>
            </a:r>
            <a:endParaRPr lang="en-US" dirty="0"/>
          </a:p>
        </p:txBody>
      </p:sp>
      <p:sp>
        <p:nvSpPr>
          <p:cNvPr id="6" name="TextBox 5"/>
          <p:cNvSpPr txBox="1"/>
          <p:nvPr/>
        </p:nvSpPr>
        <p:spPr>
          <a:xfrm>
            <a:off x="0" y="1828800"/>
            <a:ext cx="9144000" cy="923330"/>
          </a:xfrm>
          <a:prstGeom prst="rect">
            <a:avLst/>
          </a:prstGeom>
          <a:noFill/>
        </p:spPr>
        <p:txBody>
          <a:bodyPr wrap="square" rtlCol="0">
            <a:spAutoFit/>
          </a:bodyPr>
          <a:lstStyle/>
          <a:p>
            <a:r>
              <a:rPr lang="en-US" dirty="0" smtClean="0"/>
              <a:t>(2007). Mail and Passenger Stagecoach,2007. Retrieved November 23, 2007, from Google 	Images Web site: </a:t>
            </a:r>
            <a:r>
              <a:rPr lang="en-US" u="sng" dirty="0" smtClean="0"/>
              <a:t>http://www.google.com</a:t>
            </a:r>
            <a:endParaRPr lang="en-US" dirty="0" smtClean="0"/>
          </a:p>
          <a:p>
            <a:endParaRPr lang="en-US" dirty="0"/>
          </a:p>
        </p:txBody>
      </p:sp>
      <p:sp>
        <p:nvSpPr>
          <p:cNvPr id="7" name="TextBox 6"/>
          <p:cNvSpPr txBox="1"/>
          <p:nvPr/>
        </p:nvSpPr>
        <p:spPr>
          <a:xfrm>
            <a:off x="0" y="3352800"/>
            <a:ext cx="9144000" cy="923330"/>
          </a:xfrm>
          <a:prstGeom prst="rect">
            <a:avLst/>
          </a:prstGeom>
          <a:noFill/>
        </p:spPr>
        <p:txBody>
          <a:bodyPr wrap="square" rtlCol="0">
            <a:spAutoFit/>
          </a:bodyPr>
          <a:lstStyle/>
          <a:p>
            <a:r>
              <a:rPr lang="en-US" dirty="0" smtClean="0"/>
              <a:t>(2007). President Andrew Jackson. Retrieved November 19, 2007, from Google Images Web site: 	</a:t>
            </a:r>
            <a:r>
              <a:rPr lang="en-US" u="sng" dirty="0" smtClean="0"/>
              <a:t>http://www.google.com</a:t>
            </a:r>
            <a:endParaRPr lang="en-US" dirty="0" smtClean="0"/>
          </a:p>
          <a:p>
            <a:endParaRPr lang="en-US" dirty="0"/>
          </a:p>
        </p:txBody>
      </p:sp>
      <p:sp>
        <p:nvSpPr>
          <p:cNvPr id="8" name="TextBox 7"/>
          <p:cNvSpPr txBox="1"/>
          <p:nvPr/>
        </p:nvSpPr>
        <p:spPr>
          <a:xfrm>
            <a:off x="0" y="2438400"/>
            <a:ext cx="9144000" cy="923330"/>
          </a:xfrm>
          <a:prstGeom prst="rect">
            <a:avLst/>
          </a:prstGeom>
          <a:noFill/>
        </p:spPr>
        <p:txBody>
          <a:bodyPr wrap="square" rtlCol="0">
            <a:spAutoFit/>
          </a:bodyPr>
          <a:lstStyle/>
          <a:p>
            <a:r>
              <a:rPr lang="en-US" dirty="0" smtClean="0"/>
              <a:t>Poole, K (1999). Fall, 1999 Railroads topic 4 part 2 page. Retrieved November 19, 2007, from 	University of California, San Diego, Dr. Keith T. Poole Web site:	http://www.voteview.com/rtopic4b.htm </a:t>
            </a:r>
            <a:endParaRPr lang="en-US" dirty="0"/>
          </a:p>
        </p:txBody>
      </p:sp>
      <p:sp>
        <p:nvSpPr>
          <p:cNvPr id="9" name="TextBox 8"/>
          <p:cNvSpPr txBox="1"/>
          <p:nvPr/>
        </p:nvSpPr>
        <p:spPr>
          <a:xfrm>
            <a:off x="0" y="5791200"/>
            <a:ext cx="9144000" cy="923330"/>
          </a:xfrm>
          <a:prstGeom prst="rect">
            <a:avLst/>
          </a:prstGeom>
          <a:noFill/>
        </p:spPr>
        <p:txBody>
          <a:bodyPr wrap="square" rtlCol="0">
            <a:spAutoFit/>
          </a:bodyPr>
          <a:lstStyle/>
          <a:p>
            <a:r>
              <a:rPr lang="en-US" dirty="0" smtClean="0"/>
              <a:t>(2007). streetcars. Retrieved November 22, 2007, from Google Images Web site: 	</a:t>
            </a:r>
            <a:r>
              <a:rPr lang="en-US" u="sng" dirty="0" smtClean="0"/>
              <a:t>http://www.google.com</a:t>
            </a:r>
            <a:endParaRPr lang="en-US" dirty="0" smtClean="0"/>
          </a:p>
          <a:p>
            <a:endParaRPr lang="en-US" dirty="0"/>
          </a:p>
        </p:txBody>
      </p:sp>
      <p:sp>
        <p:nvSpPr>
          <p:cNvPr id="10" name="TextBox 9"/>
          <p:cNvSpPr txBox="1"/>
          <p:nvPr/>
        </p:nvSpPr>
        <p:spPr>
          <a:xfrm>
            <a:off x="0" y="5029200"/>
            <a:ext cx="9144000" cy="923330"/>
          </a:xfrm>
          <a:prstGeom prst="rect">
            <a:avLst/>
          </a:prstGeom>
          <a:noFill/>
        </p:spPr>
        <p:txBody>
          <a:bodyPr wrap="square" rtlCol="0">
            <a:spAutoFit/>
          </a:bodyPr>
          <a:lstStyle/>
          <a:p>
            <a:r>
              <a:rPr lang="en-US" dirty="0" smtClean="0"/>
              <a:t>(2007). Steam Boat. Retrieved November 22, 2007, from Google Images Web site: 	</a:t>
            </a:r>
            <a:r>
              <a:rPr lang="en-US" u="sng" dirty="0" smtClean="0"/>
              <a:t>http://www.google.com</a:t>
            </a:r>
            <a:endParaRPr lang="en-US" dirty="0" smtClean="0"/>
          </a:p>
          <a:p>
            <a:endParaRPr lang="en-US" dirty="0"/>
          </a:p>
        </p:txBody>
      </p:sp>
      <p:sp>
        <p:nvSpPr>
          <p:cNvPr id="11" name="TextBox 10"/>
          <p:cNvSpPr txBox="1"/>
          <p:nvPr/>
        </p:nvSpPr>
        <p:spPr>
          <a:xfrm>
            <a:off x="0" y="4114800"/>
            <a:ext cx="9144000" cy="1200329"/>
          </a:xfrm>
          <a:prstGeom prst="rect">
            <a:avLst/>
          </a:prstGeom>
          <a:noFill/>
        </p:spPr>
        <p:txBody>
          <a:bodyPr wrap="square" rtlCol="0">
            <a:spAutoFit/>
          </a:bodyPr>
          <a:lstStyle/>
          <a:p>
            <a:r>
              <a:rPr lang="en-US" dirty="0" smtClean="0"/>
              <a:t>Stagecoach. </a:t>
            </a:r>
            <a:r>
              <a:rPr lang="en-US" i="1" dirty="0" smtClean="0"/>
              <a:t>Wikipedia, The Free Encyclopedia</a:t>
            </a:r>
            <a:r>
              <a:rPr lang="en-US" dirty="0" smtClean="0"/>
              <a:t>. 9 Nov 2007, 15:46 UTC. Wikimedia 	Foundation, Inc. 23 Nov 2007 	http://en.wikipedia.org/w/index.php?title=Stagecoach&amp;oldid=170343853 </a:t>
            </a:r>
          </a:p>
          <a:p>
            <a:endParaRPr lang="en-US" dirty="0"/>
          </a:p>
        </p:txBody>
      </p:sp>
    </p:spTree>
  </p:cSld>
  <p:clrMapOvr>
    <a:masterClrMapping/>
  </p:clrMapOvr>
  <p:transition>
    <p:newsfla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304800"/>
            <a:ext cx="9144000" cy="923330"/>
          </a:xfrm>
          <a:prstGeom prst="rect">
            <a:avLst/>
          </a:prstGeom>
          <a:noFill/>
        </p:spPr>
        <p:txBody>
          <a:bodyPr wrap="square" rtlCol="0">
            <a:spAutoFit/>
          </a:bodyPr>
          <a:lstStyle/>
          <a:p>
            <a:r>
              <a:rPr lang="en-US" dirty="0" smtClean="0"/>
              <a:t>(2007). Tom Thumb Railroad. Retrieved November 19, 2007, from Google Images Web site: 	</a:t>
            </a:r>
            <a:r>
              <a:rPr lang="en-US" u="sng" dirty="0" smtClean="0"/>
              <a:t>http://www.google.com</a:t>
            </a:r>
            <a:endParaRPr lang="en-US" dirty="0" smtClean="0"/>
          </a:p>
          <a:p>
            <a:endParaRPr lang="en-US" dirty="0"/>
          </a:p>
        </p:txBody>
      </p:sp>
      <p:sp>
        <p:nvSpPr>
          <p:cNvPr id="15" name="TextBox 14"/>
          <p:cNvSpPr txBox="1"/>
          <p:nvPr/>
        </p:nvSpPr>
        <p:spPr>
          <a:xfrm>
            <a:off x="0" y="1143000"/>
            <a:ext cx="9144000" cy="923330"/>
          </a:xfrm>
          <a:prstGeom prst="rect">
            <a:avLst/>
          </a:prstGeom>
          <a:noFill/>
        </p:spPr>
        <p:txBody>
          <a:bodyPr wrap="square" rtlCol="0">
            <a:spAutoFit/>
          </a:bodyPr>
          <a:lstStyle/>
          <a:p>
            <a:r>
              <a:rPr lang="en-US" dirty="0" smtClean="0"/>
              <a:t>(2007). Walking. Retrieved November 23, 2007, from Google Images Web site: 	</a:t>
            </a:r>
            <a:r>
              <a:rPr lang="en-US" u="sng" dirty="0" smtClean="0"/>
              <a:t>http://www.google.com</a:t>
            </a:r>
            <a:endParaRPr lang="en-US" dirty="0" smtClean="0"/>
          </a:p>
          <a:p>
            <a:endParaRPr lang="en-US" dirty="0"/>
          </a:p>
        </p:txBody>
      </p:sp>
    </p:spTree>
  </p:cSld>
  <p:clrMapOvr>
    <a:masterClrMapping/>
  </p:clrMapOvr>
  <p:transition>
    <p:newsfla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1828800"/>
            <a:ext cx="8498480" cy="2585323"/>
          </a:xfrm>
          <a:prstGeom prst="rect">
            <a:avLst/>
          </a:prstGeom>
          <a:noFill/>
        </p:spPr>
        <p:txBody>
          <a:bodyPr wrap="none" lIns="91440" tIns="45720" rIns="91440" bIns="45720">
            <a:spAutoFit/>
          </a:bodyPr>
          <a:lstStyle/>
          <a:p>
            <a:pPr algn="ctr"/>
            <a:r>
              <a:rPr lang="en-US" sz="5400" dirty="0" smtClean="0"/>
              <a:t>Evolution of </a:t>
            </a:r>
          </a:p>
          <a:p>
            <a:pPr algn="ctr"/>
            <a:r>
              <a:rPr lang="en-US" sz="5400" dirty="0" smtClean="0"/>
              <a:t>Transportation and Roadways</a:t>
            </a:r>
            <a:br>
              <a:rPr lang="en-US" sz="5400" dirty="0" smtClean="0"/>
            </a:b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Part 2</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6" name="Picture 2"/>
          <p:cNvPicPr>
            <a:picLocks noChangeAspect="1" noChangeArrowheads="1"/>
          </p:cNvPicPr>
          <p:nvPr/>
        </p:nvPicPr>
        <p:blipFill>
          <a:blip r:embed="rId4"/>
          <a:srcRect/>
          <a:stretch>
            <a:fillRect/>
          </a:stretch>
        </p:blipFill>
        <p:spPr bwMode="auto">
          <a:xfrm>
            <a:off x="0" y="0"/>
            <a:ext cx="9144000" cy="13716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0" y="4876800"/>
            <a:ext cx="9144000" cy="1981200"/>
          </a:xfrm>
          <a:prstGeom prst="rect">
            <a:avLst/>
          </a:prstGeom>
          <a:noFill/>
          <a:ln w="9525">
            <a:noFill/>
            <a:miter lim="800000"/>
            <a:headEnd/>
            <a:tailEnd/>
          </a:ln>
          <a:effectLst/>
        </p:spPr>
      </p:pic>
      <p:sp>
        <p:nvSpPr>
          <p:cNvPr id="7" name="TextBox 6"/>
          <p:cNvSpPr txBox="1"/>
          <p:nvPr/>
        </p:nvSpPr>
        <p:spPr>
          <a:xfrm>
            <a:off x="7391400" y="914400"/>
            <a:ext cx="1752600" cy="369332"/>
          </a:xfrm>
          <a:prstGeom prst="rect">
            <a:avLst/>
          </a:prstGeom>
          <a:noFill/>
        </p:spPr>
        <p:txBody>
          <a:bodyPr wrap="square" rtlCol="0">
            <a:spAutoFit/>
          </a:bodyPr>
          <a:lstStyle/>
          <a:p>
            <a:r>
              <a:rPr lang="en-US" dirty="0" smtClean="0">
                <a:solidFill>
                  <a:schemeClr val="bg1"/>
                </a:solidFill>
              </a:rPr>
              <a:t>(Trains, 2008)</a:t>
            </a:r>
            <a:endParaRPr lang="en-US" dirty="0">
              <a:solidFill>
                <a:schemeClr val="bg1"/>
              </a:solidFill>
            </a:endParaRPr>
          </a:p>
        </p:txBody>
      </p:sp>
      <p:sp>
        <p:nvSpPr>
          <p:cNvPr id="8" name="TextBox 7"/>
          <p:cNvSpPr txBox="1"/>
          <p:nvPr/>
        </p:nvSpPr>
        <p:spPr>
          <a:xfrm>
            <a:off x="228600" y="4953000"/>
            <a:ext cx="1676400" cy="369332"/>
          </a:xfrm>
          <a:prstGeom prst="rect">
            <a:avLst/>
          </a:prstGeom>
          <a:noFill/>
        </p:spPr>
        <p:txBody>
          <a:bodyPr wrap="square" rtlCol="0">
            <a:spAutoFit/>
          </a:bodyPr>
          <a:lstStyle/>
          <a:p>
            <a:r>
              <a:rPr lang="en-US" dirty="0" smtClean="0"/>
              <a:t>(trucks, 2008)</a:t>
            </a:r>
            <a:endParaRPr lang="en-US" dirty="0"/>
          </a:p>
        </p:txBody>
      </p:sp>
      <p:pic>
        <p:nvPicPr>
          <p:cNvPr id="10" name="03 How to Save a Life.wma">
            <a:hlinkClick r:id="" action="ppaction://media"/>
          </p:cNvPr>
          <p:cNvPicPr>
            <a:picLocks noRot="1" noChangeAspect="1"/>
          </p:cNvPicPr>
          <p:nvPr>
            <a:audioFile r:link="rId1"/>
          </p:nvPr>
        </p:nvPicPr>
        <p:blipFill>
          <a:blip r:embed="rId6"/>
          <a:stretch>
            <a:fillRect/>
          </a:stretch>
        </p:blipFill>
        <p:spPr>
          <a:xfrm>
            <a:off x="9372600" y="3048000"/>
            <a:ext cx="304800" cy="304800"/>
          </a:xfrm>
          <a:prstGeom prst="rect">
            <a:avLst/>
          </a:prstGeom>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20">
                <p:cTn id="7" repeatCount="indefinite"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srcRect/>
          <a:stretch>
            <a:fillRect/>
          </a:stretch>
        </p:blipFill>
        <p:spPr bwMode="auto">
          <a:xfrm>
            <a:off x="4675277" y="0"/>
            <a:ext cx="4468723" cy="6858000"/>
          </a:xfrm>
          <a:prstGeom prst="rect">
            <a:avLst/>
          </a:prstGeom>
          <a:noFill/>
          <a:ln w="9525">
            <a:noFill/>
            <a:miter lim="800000"/>
            <a:headEnd/>
            <a:tailEnd/>
          </a:ln>
          <a:effectLst/>
        </p:spPr>
      </p:pic>
      <p:sp>
        <p:nvSpPr>
          <p:cNvPr id="4" name="Rectangle 3"/>
          <p:cNvSpPr/>
          <p:nvPr/>
        </p:nvSpPr>
        <p:spPr>
          <a:xfrm>
            <a:off x="1981200" y="152400"/>
            <a:ext cx="3048000" cy="707886"/>
          </a:xfrm>
          <a:prstGeom prst="rect">
            <a:avLst/>
          </a:prstGeom>
          <a:solidFill>
            <a:schemeClr val="tx1"/>
          </a:solidFill>
        </p:spPr>
        <p:txBody>
          <a:bodyPr wrap="square" lIns="91440" tIns="45720" rIns="91440" bIns="45720">
            <a:spAutoFit/>
          </a:bodyPr>
          <a:lstStyle/>
          <a:p>
            <a:pPr algn="ctr"/>
            <a:r>
              <a:rPr lang="en-US" sz="4000" b="1" cap="none" spc="0"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4" charset="0"/>
                <a:cs typeface="Arial" pitchFamily="34" charset="0"/>
              </a:rPr>
              <a:t>Outline</a:t>
            </a:r>
            <a:endParaRPr lang="en-US" sz="40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pitchFamily="34" charset="0"/>
              <a:cs typeface="Arial" pitchFamily="34" charset="0"/>
            </a:endParaRPr>
          </a:p>
        </p:txBody>
      </p:sp>
      <p:sp>
        <p:nvSpPr>
          <p:cNvPr id="5" name="TextBox 4"/>
          <p:cNvSpPr txBox="1"/>
          <p:nvPr/>
        </p:nvSpPr>
        <p:spPr>
          <a:xfrm>
            <a:off x="0" y="762000"/>
            <a:ext cx="5181600" cy="5940088"/>
          </a:xfrm>
          <a:prstGeom prst="rect">
            <a:avLst/>
          </a:prstGeom>
          <a:noFill/>
        </p:spPr>
        <p:txBody>
          <a:bodyPr wrap="square" rtlCol="0">
            <a:spAutoFit/>
          </a:bodyPr>
          <a:lstStyle/>
          <a:p>
            <a:pPr>
              <a:buFont typeface="Arial" pitchFamily="34" charset="0"/>
              <a:buChar char="•"/>
            </a:pPr>
            <a:r>
              <a:rPr lang="en-US" sz="1900" dirty="0" smtClean="0">
                <a:latin typeface="Arial" pitchFamily="34" charset="0"/>
                <a:cs typeface="Arial" pitchFamily="34" charset="0"/>
              </a:rPr>
              <a:t>Front page </a:t>
            </a:r>
          </a:p>
          <a:p>
            <a:pPr>
              <a:buFont typeface="Arial" pitchFamily="34" charset="0"/>
              <a:buChar char="•"/>
            </a:pPr>
            <a:r>
              <a:rPr lang="en-US" sz="1900" dirty="0" smtClean="0">
                <a:latin typeface="Arial" pitchFamily="34" charset="0"/>
                <a:cs typeface="Arial" pitchFamily="34" charset="0"/>
              </a:rPr>
              <a:t>Outline</a:t>
            </a:r>
          </a:p>
          <a:p>
            <a:pPr>
              <a:buFont typeface="Arial" pitchFamily="34" charset="0"/>
              <a:buChar char="•"/>
            </a:pPr>
            <a:r>
              <a:rPr lang="en-US" sz="1900" dirty="0" smtClean="0">
                <a:latin typeface="Arial" pitchFamily="34" charset="0"/>
                <a:cs typeface="Arial" pitchFamily="34" charset="0"/>
              </a:rPr>
              <a:t>Thesis</a:t>
            </a:r>
          </a:p>
          <a:p>
            <a:pPr>
              <a:buFont typeface="Arial" pitchFamily="34" charset="0"/>
              <a:buChar char="•"/>
            </a:pPr>
            <a:r>
              <a:rPr lang="en-US" sz="1900" dirty="0" smtClean="0">
                <a:latin typeface="Arial" pitchFamily="34" charset="0"/>
                <a:cs typeface="Arial" pitchFamily="34" charset="0"/>
              </a:rPr>
              <a:t>Evolution of the road travel</a:t>
            </a:r>
          </a:p>
          <a:p>
            <a:pPr lvl="1">
              <a:buFont typeface="Arial" pitchFamily="34" charset="0"/>
              <a:buChar char="•"/>
            </a:pPr>
            <a:r>
              <a:rPr lang="en-US" sz="1900" dirty="0" smtClean="0">
                <a:latin typeface="Arial" pitchFamily="34" charset="0"/>
                <a:cs typeface="Arial" pitchFamily="34" charset="0"/>
              </a:rPr>
              <a:t>The first steam Automobile</a:t>
            </a:r>
          </a:p>
          <a:p>
            <a:pPr lvl="1">
              <a:buFont typeface="Arial" pitchFamily="34" charset="0"/>
              <a:buChar char="•"/>
            </a:pPr>
            <a:r>
              <a:rPr lang="en-US" sz="1900" dirty="0" smtClean="0">
                <a:latin typeface="Arial" pitchFamily="34" charset="0"/>
                <a:cs typeface="Arial" pitchFamily="34" charset="0"/>
              </a:rPr>
              <a:t>The evolution of Fuel</a:t>
            </a:r>
          </a:p>
          <a:p>
            <a:pPr lvl="2">
              <a:buFont typeface="Arial" pitchFamily="34" charset="0"/>
              <a:buChar char="•"/>
            </a:pPr>
            <a:r>
              <a:rPr lang="en-US" sz="1900" dirty="0" smtClean="0">
                <a:latin typeface="Arial" pitchFamily="34" charset="0"/>
                <a:cs typeface="Arial" pitchFamily="34" charset="0"/>
              </a:rPr>
              <a:t>Gas</a:t>
            </a:r>
          </a:p>
          <a:p>
            <a:pPr lvl="2">
              <a:buFont typeface="Arial" pitchFamily="34" charset="0"/>
              <a:buChar char="•"/>
            </a:pPr>
            <a:r>
              <a:rPr lang="en-US" sz="1900" dirty="0" smtClean="0">
                <a:latin typeface="Arial" pitchFamily="34" charset="0"/>
                <a:cs typeface="Arial" pitchFamily="34" charset="0"/>
              </a:rPr>
              <a:t>Electric</a:t>
            </a:r>
          </a:p>
          <a:p>
            <a:pPr lvl="2">
              <a:buFont typeface="Arial" pitchFamily="34" charset="0"/>
              <a:buChar char="•"/>
            </a:pPr>
            <a:r>
              <a:rPr lang="en-US" sz="1900" dirty="0" smtClean="0">
                <a:latin typeface="Arial" pitchFamily="34" charset="0"/>
                <a:cs typeface="Arial" pitchFamily="34" charset="0"/>
              </a:rPr>
              <a:t>Biofuel</a:t>
            </a:r>
          </a:p>
          <a:p>
            <a:pPr lvl="2">
              <a:buFont typeface="Arial" pitchFamily="34" charset="0"/>
              <a:buChar char="•"/>
            </a:pPr>
            <a:r>
              <a:rPr lang="en-US" sz="1900" dirty="0" smtClean="0">
                <a:latin typeface="Arial" pitchFamily="34" charset="0"/>
                <a:cs typeface="Arial" pitchFamily="34" charset="0"/>
              </a:rPr>
              <a:t>Future</a:t>
            </a:r>
          </a:p>
          <a:p>
            <a:pPr lvl="1">
              <a:buFont typeface="Arial" pitchFamily="34" charset="0"/>
              <a:buChar char="•"/>
            </a:pPr>
            <a:r>
              <a:rPr lang="en-US" sz="1900" dirty="0" smtClean="0">
                <a:latin typeface="Arial" pitchFamily="34" charset="0"/>
                <a:cs typeface="Arial" pitchFamily="34" charset="0"/>
              </a:rPr>
              <a:t> Steam Locomotive</a:t>
            </a:r>
          </a:p>
          <a:p>
            <a:pPr>
              <a:buFont typeface="Arial" pitchFamily="34" charset="0"/>
              <a:buChar char="•"/>
            </a:pPr>
            <a:r>
              <a:rPr lang="en-US" sz="1900" dirty="0" smtClean="0">
                <a:latin typeface="Arial" pitchFamily="34" charset="0"/>
                <a:cs typeface="Arial" pitchFamily="34" charset="0"/>
              </a:rPr>
              <a:t>Aeronautics</a:t>
            </a:r>
          </a:p>
          <a:p>
            <a:pPr lvl="1">
              <a:buFont typeface="Arial" pitchFamily="34" charset="0"/>
              <a:buChar char="•"/>
            </a:pPr>
            <a:r>
              <a:rPr lang="en-US" sz="1900" dirty="0" smtClean="0">
                <a:latin typeface="Arial" pitchFamily="34" charset="0"/>
                <a:cs typeface="Arial" pitchFamily="34" charset="0"/>
              </a:rPr>
              <a:t>Plane</a:t>
            </a:r>
          </a:p>
          <a:p>
            <a:pPr lvl="1">
              <a:buFont typeface="Arial" pitchFamily="34" charset="0"/>
              <a:buChar char="•"/>
            </a:pPr>
            <a:r>
              <a:rPr lang="en-US" sz="1900" dirty="0" smtClean="0">
                <a:latin typeface="Arial" pitchFamily="34" charset="0"/>
                <a:cs typeface="Arial" pitchFamily="34" charset="0"/>
              </a:rPr>
              <a:t>Helicopter</a:t>
            </a:r>
          </a:p>
          <a:p>
            <a:pPr>
              <a:buFont typeface="Arial" pitchFamily="34" charset="0"/>
              <a:buChar char="•"/>
            </a:pPr>
            <a:r>
              <a:rPr lang="en-US" sz="1900" dirty="0" smtClean="0">
                <a:latin typeface="Arial" pitchFamily="34" charset="0"/>
                <a:cs typeface="Arial" pitchFamily="34" charset="0"/>
              </a:rPr>
              <a:t>Evolution of the information transportation</a:t>
            </a:r>
          </a:p>
          <a:p>
            <a:pPr lvl="1">
              <a:buFont typeface="Arial" pitchFamily="34" charset="0"/>
              <a:buChar char="•"/>
            </a:pPr>
            <a:r>
              <a:rPr lang="en-US" sz="1900" dirty="0" smtClean="0">
                <a:latin typeface="Arial" pitchFamily="34" charset="0"/>
                <a:cs typeface="Arial" pitchFamily="34" charset="0"/>
              </a:rPr>
              <a:t>Telegraph</a:t>
            </a:r>
          </a:p>
          <a:p>
            <a:pPr lvl="1">
              <a:buFont typeface="Arial" pitchFamily="34" charset="0"/>
              <a:buChar char="•"/>
            </a:pPr>
            <a:r>
              <a:rPr lang="en-US" sz="1900" dirty="0" smtClean="0">
                <a:latin typeface="Arial" pitchFamily="34" charset="0"/>
                <a:cs typeface="Arial" pitchFamily="34" charset="0"/>
              </a:rPr>
              <a:t>Telephone</a:t>
            </a:r>
          </a:p>
          <a:p>
            <a:pPr lvl="1">
              <a:buFont typeface="Arial" pitchFamily="34" charset="0"/>
              <a:buChar char="•"/>
            </a:pPr>
            <a:r>
              <a:rPr lang="en-US" sz="1900" dirty="0" smtClean="0">
                <a:latin typeface="Arial" pitchFamily="34" charset="0"/>
                <a:cs typeface="Arial" pitchFamily="34" charset="0"/>
              </a:rPr>
              <a:t>Internet</a:t>
            </a:r>
          </a:p>
          <a:p>
            <a:pPr>
              <a:buFont typeface="Arial" pitchFamily="34" charset="0"/>
              <a:buChar char="•"/>
            </a:pPr>
            <a:r>
              <a:rPr lang="en-US" sz="1900" dirty="0" smtClean="0">
                <a:latin typeface="Arial" pitchFamily="34" charset="0"/>
                <a:cs typeface="Arial" pitchFamily="34" charset="0"/>
              </a:rPr>
              <a:t>Conclusion</a:t>
            </a:r>
          </a:p>
          <a:p>
            <a:pPr>
              <a:buFont typeface="Arial" pitchFamily="34" charset="0"/>
              <a:buChar char="•"/>
            </a:pPr>
            <a:r>
              <a:rPr lang="en-US" sz="1900" dirty="0" smtClean="0">
                <a:latin typeface="Arial" pitchFamily="34" charset="0"/>
                <a:cs typeface="Arial" pitchFamily="34" charset="0"/>
              </a:rPr>
              <a:t>Reference</a:t>
            </a:r>
            <a:endParaRPr lang="en-US" dirty="0"/>
          </a:p>
        </p:txBody>
      </p:sp>
      <p:sp>
        <p:nvSpPr>
          <p:cNvPr id="7" name="TextBox 6"/>
          <p:cNvSpPr txBox="1"/>
          <p:nvPr/>
        </p:nvSpPr>
        <p:spPr>
          <a:xfrm>
            <a:off x="7696200" y="6477000"/>
            <a:ext cx="2362200" cy="381000"/>
          </a:xfrm>
          <a:prstGeom prst="rect">
            <a:avLst/>
          </a:prstGeom>
          <a:noFill/>
        </p:spPr>
        <p:txBody>
          <a:bodyPr wrap="square" rtlCol="0">
            <a:spAutoFit/>
          </a:bodyPr>
          <a:lstStyle/>
          <a:p>
            <a:r>
              <a:rPr lang="en-US" dirty="0" smtClean="0">
                <a:solidFill>
                  <a:schemeClr val="bg1"/>
                </a:solidFill>
              </a:rPr>
              <a:t>(Train, 2008)</a:t>
            </a:r>
            <a:endParaRPr lang="en-US" dirty="0">
              <a:solidFill>
                <a:schemeClr val="bg1"/>
              </a:solidFill>
            </a:endParaRPr>
          </a:p>
        </p:txBody>
      </p:sp>
    </p:spTree>
  </p:cSld>
  <p:clrMapOvr>
    <a:masterClrMapping/>
  </p:clrMapOvr>
  <p:transition>
    <p:newsfla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3"/>
          <a:srcRect/>
          <a:stretch>
            <a:fillRect/>
          </a:stretch>
        </p:blipFill>
        <p:spPr bwMode="auto">
          <a:xfrm>
            <a:off x="0" y="3429000"/>
            <a:ext cx="9144000" cy="3429000"/>
          </a:xfrm>
          <a:prstGeom prst="rect">
            <a:avLst/>
          </a:prstGeom>
          <a:noFill/>
          <a:ln w="9525">
            <a:noFill/>
            <a:miter lim="800000"/>
            <a:headEnd/>
            <a:tailEnd/>
          </a:ln>
          <a:effectLst/>
        </p:spPr>
      </p:pic>
      <p:sp>
        <p:nvSpPr>
          <p:cNvPr id="2" name="TextBox 1"/>
          <p:cNvSpPr txBox="1"/>
          <p:nvPr/>
        </p:nvSpPr>
        <p:spPr>
          <a:xfrm>
            <a:off x="1371600" y="1676400"/>
            <a:ext cx="6400800" cy="369332"/>
          </a:xfrm>
          <a:prstGeom prst="rect">
            <a:avLst/>
          </a:prstGeom>
          <a:noFill/>
        </p:spPr>
        <p:txBody>
          <a:bodyPr wrap="square" rtlCol="0">
            <a:spAutoFit/>
          </a:bodyPr>
          <a:lstStyle/>
          <a:p>
            <a:r>
              <a:rPr lang="en-US" dirty="0" smtClean="0"/>
              <a:t> </a:t>
            </a:r>
            <a:endParaRPr lang="en-US" dirty="0"/>
          </a:p>
        </p:txBody>
      </p:sp>
      <p:sp>
        <p:nvSpPr>
          <p:cNvPr id="3" name="TextBox 2"/>
          <p:cNvSpPr txBox="1"/>
          <p:nvPr/>
        </p:nvSpPr>
        <p:spPr>
          <a:xfrm>
            <a:off x="3429000" y="228600"/>
            <a:ext cx="2438400"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3200" dirty="0" smtClean="0"/>
              <a:t>THESIS pt.2</a:t>
            </a:r>
            <a:endParaRPr lang="en-US" sz="3200" dirty="0"/>
          </a:p>
        </p:txBody>
      </p:sp>
      <p:sp>
        <p:nvSpPr>
          <p:cNvPr id="4" name="TextBox 3"/>
          <p:cNvSpPr txBox="1"/>
          <p:nvPr/>
        </p:nvSpPr>
        <p:spPr>
          <a:xfrm>
            <a:off x="533400" y="990600"/>
            <a:ext cx="8305800" cy="310854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800" dirty="0" smtClean="0">
                <a:latin typeface="Arial" pitchFamily="34" charset="0"/>
                <a:cs typeface="Arial" pitchFamily="34" charset="0"/>
              </a:rPr>
              <a:t>Due to the continuous advances in technology America has grown to become a fast paced society that is ultimately connected as a country through transportation in the physical sense as well as the virtual, even though some advances in technology have hindered America, a majority has worked in favor for the American dream. </a:t>
            </a:r>
            <a:endParaRPr lang="en-US" sz="2800" dirty="0">
              <a:latin typeface="Arial" pitchFamily="34" charset="0"/>
              <a:cs typeface="Arial" pitchFamily="34" charset="0"/>
            </a:endParaRPr>
          </a:p>
        </p:txBody>
      </p:sp>
      <p:sp>
        <p:nvSpPr>
          <p:cNvPr id="6" name="TextBox 5"/>
          <p:cNvSpPr txBox="1"/>
          <p:nvPr/>
        </p:nvSpPr>
        <p:spPr>
          <a:xfrm>
            <a:off x="533400" y="6477000"/>
            <a:ext cx="3810000" cy="369332"/>
          </a:xfrm>
          <a:prstGeom prst="rect">
            <a:avLst/>
          </a:prstGeom>
          <a:noFill/>
        </p:spPr>
        <p:txBody>
          <a:bodyPr wrap="square" rtlCol="0">
            <a:spAutoFit/>
          </a:bodyPr>
          <a:lstStyle/>
          <a:p>
            <a:r>
              <a:rPr lang="en-US" dirty="0" smtClean="0"/>
              <a:t>(Transportation, 2008)</a:t>
            </a:r>
            <a:endParaRPr lang="en-US" dirty="0"/>
          </a:p>
        </p:txBody>
      </p:sp>
    </p:spTree>
  </p:cSld>
  <p:clrMapOvr>
    <a:masterClrMapping/>
  </p:clrMapOvr>
  <p:transition>
    <p:newsfla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0" y="0"/>
            <a:ext cx="6096000" cy="29718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6019800" y="0"/>
            <a:ext cx="3124200" cy="30480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5715000" y="2971799"/>
            <a:ext cx="3429000" cy="3886201"/>
          </a:xfrm>
          <a:prstGeom prst="rect">
            <a:avLst/>
          </a:prstGeom>
          <a:noFill/>
          <a:ln w="9525">
            <a:noFill/>
            <a:miter lim="800000"/>
            <a:headEnd/>
            <a:tailEnd/>
          </a:ln>
          <a:effectLst/>
        </p:spPr>
      </p:pic>
      <p:sp>
        <p:nvSpPr>
          <p:cNvPr id="7" name="TextBox 6"/>
          <p:cNvSpPr txBox="1"/>
          <p:nvPr/>
        </p:nvSpPr>
        <p:spPr>
          <a:xfrm>
            <a:off x="2971800" y="2514600"/>
            <a:ext cx="3200400" cy="369332"/>
          </a:xfrm>
          <a:prstGeom prst="rect">
            <a:avLst/>
          </a:prstGeom>
          <a:noFill/>
        </p:spPr>
        <p:txBody>
          <a:bodyPr wrap="square" rtlCol="0">
            <a:spAutoFit/>
          </a:bodyPr>
          <a:lstStyle/>
          <a:p>
            <a:r>
              <a:rPr lang="en-US" dirty="0" smtClean="0"/>
              <a:t>(Steam powered vehicle, 2008)</a:t>
            </a:r>
            <a:endParaRPr lang="en-US" dirty="0"/>
          </a:p>
        </p:txBody>
      </p:sp>
      <p:sp>
        <p:nvSpPr>
          <p:cNvPr id="8" name="TextBox 7"/>
          <p:cNvSpPr txBox="1"/>
          <p:nvPr/>
        </p:nvSpPr>
        <p:spPr>
          <a:xfrm rot="5400000">
            <a:off x="7780466" y="994202"/>
            <a:ext cx="2357735" cy="369332"/>
          </a:xfrm>
          <a:prstGeom prst="rect">
            <a:avLst/>
          </a:prstGeom>
          <a:noFill/>
        </p:spPr>
        <p:txBody>
          <a:bodyPr wrap="square" rtlCol="0">
            <a:spAutoFit/>
          </a:bodyPr>
          <a:lstStyle/>
          <a:p>
            <a:r>
              <a:rPr lang="en-US" dirty="0" smtClean="0"/>
              <a:t>(Steam Engine, 2008)</a:t>
            </a:r>
            <a:endParaRPr lang="en-US" dirty="0"/>
          </a:p>
        </p:txBody>
      </p:sp>
      <p:sp>
        <p:nvSpPr>
          <p:cNvPr id="9" name="TextBox 8"/>
          <p:cNvSpPr txBox="1"/>
          <p:nvPr/>
        </p:nvSpPr>
        <p:spPr>
          <a:xfrm>
            <a:off x="5715000" y="6488668"/>
            <a:ext cx="3429000" cy="369332"/>
          </a:xfrm>
          <a:prstGeom prst="rect">
            <a:avLst/>
          </a:prstGeom>
          <a:noFill/>
        </p:spPr>
        <p:txBody>
          <a:bodyPr wrap="square" rtlCol="0">
            <a:spAutoFit/>
          </a:bodyPr>
          <a:lstStyle/>
          <a:p>
            <a:r>
              <a:rPr lang="en-US" dirty="0" smtClean="0"/>
              <a:t>(Nicolas Joseph Cugnot, 2008)</a:t>
            </a:r>
            <a:endParaRPr lang="en-US" dirty="0"/>
          </a:p>
        </p:txBody>
      </p:sp>
      <p:sp>
        <p:nvSpPr>
          <p:cNvPr id="10" name="TextBox 9"/>
          <p:cNvSpPr txBox="1"/>
          <p:nvPr/>
        </p:nvSpPr>
        <p:spPr>
          <a:xfrm>
            <a:off x="152400" y="3124200"/>
            <a:ext cx="5410200" cy="358140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pt-BR" sz="1700" dirty="0" smtClean="0"/>
              <a:t>Nicolas Joseph Cugnot (1725 - 1804) created the first steam powered vehicle which uses a steam engine to run. </a:t>
            </a:r>
            <a:r>
              <a:rPr lang="en-US" sz="1700" dirty="0" smtClean="0"/>
              <a:t>In 1771, Cugnot drove one of his road vehicles into a stone wall, making Cugnot the first person to get into a motor vehicle accident. However, with that accident people began to fear the machine and Cugnot’s company and  invention lost the money to fund the project which stopped the growth of the industry until later years where his work contributed to the modern automobile. (Bellis, 1997) </a:t>
            </a:r>
          </a:p>
          <a:p>
            <a:pPr>
              <a:buFont typeface="Arial" pitchFamily="34" charset="0"/>
              <a:buChar char="•"/>
            </a:pPr>
            <a:r>
              <a:rPr lang="en-US" sz="1700" b="1" dirty="0" smtClean="0"/>
              <a:t>Steam engine- (noun) </a:t>
            </a:r>
            <a:r>
              <a:rPr lang="en-US" sz="1700" dirty="0" smtClean="0"/>
              <a:t>powered cars by burning fuel that heated water in a boiler, creating steam that expanded and pushed pistons that turned the crankshaft, which then turned the wheels.(Bellis, 1997)</a:t>
            </a:r>
            <a:endParaRPr lang="en-US" sz="1700" dirty="0"/>
          </a:p>
        </p:txBody>
      </p:sp>
      <p:sp>
        <p:nvSpPr>
          <p:cNvPr id="11" name="TextBox 10"/>
          <p:cNvSpPr txBox="1"/>
          <p:nvPr/>
        </p:nvSpPr>
        <p:spPr>
          <a:xfrm rot="716897">
            <a:off x="152400" y="4281101"/>
            <a:ext cx="5410200" cy="1200329"/>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dirty="0" smtClean="0"/>
              <a:t>Nicolas Joseph Cugnot set the ground work for future works like the steam-powered stagecoaches, steam powered road carriage, and the steam powered cars.(Bellis, 1997)</a:t>
            </a:r>
            <a:endParaRPr lang="en-US" dirty="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1+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a:t>
            </a:r>
            <a:endParaRPr lang="en-US" dirty="0"/>
          </a:p>
        </p:txBody>
      </p:sp>
      <p:sp>
        <p:nvSpPr>
          <p:cNvPr id="3" name="Content Placeholder 2"/>
          <p:cNvSpPr>
            <a:spLocks noGrp="1"/>
          </p:cNvSpPr>
          <p:nvPr>
            <p:ph idx="1"/>
          </p:nvPr>
        </p:nvSpPr>
        <p:spPr/>
        <p:style>
          <a:lnRef idx="1">
            <a:schemeClr val="accent1"/>
          </a:lnRef>
          <a:fillRef idx="2">
            <a:schemeClr val="accent1"/>
          </a:fillRef>
          <a:effectRef idx="1">
            <a:schemeClr val="accent1"/>
          </a:effectRef>
          <a:fontRef idx="minor">
            <a:schemeClr val="dk1"/>
          </a:fontRef>
        </p:style>
        <p:txBody>
          <a:bodyPr/>
          <a:lstStyle/>
          <a:p>
            <a:pPr>
              <a:buNone/>
            </a:pPr>
            <a:r>
              <a:rPr lang="en-US" dirty="0" smtClean="0"/>
              <a:t>	Due to the need of connections in the emerging cities of America, faster transportation and new roadways were a necessary addition. However this idea did not truly evolve until the Jackson administration. President Jackson established a system to build new roadways, canals and railroads which connected the nation physically together. </a:t>
            </a:r>
            <a:endParaRPr lang="en-US" dirty="0"/>
          </a:p>
        </p:txBody>
      </p:sp>
    </p:spTree>
  </p:cSld>
  <p:clrMapOvr>
    <a:masterClrMapping/>
  </p:clrMapOvr>
  <p:transition>
    <p:newsfla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0"/>
          <a:ext cx="9144000" cy="6858000"/>
        </p:xfrm>
        <a:graphic>
          <a:graphicData uri="http://schemas.openxmlformats.org/drawingml/2006/table">
            <a:tbl>
              <a:tblPr firstRow="1" bandRow="1">
                <a:tableStyleId>{5C22544A-7EE6-4342-B048-85BDC9FD1C3A}</a:tableStyleId>
              </a:tblPr>
              <a:tblGrid>
                <a:gridCol w="3048000"/>
                <a:gridCol w="3048000"/>
                <a:gridCol w="3048000"/>
              </a:tblGrid>
              <a:tr h="6858000">
                <a:tc>
                  <a:txBody>
                    <a:bodyPr/>
                    <a:lstStyle/>
                    <a:p>
                      <a:endParaRPr lang="en-US" dirty="0"/>
                    </a:p>
                  </a:txBody>
                  <a:tcPr>
                    <a:solidFill>
                      <a:schemeClr val="bg2">
                        <a:lumMod val="75000"/>
                      </a:schemeClr>
                    </a:solidFill>
                  </a:tcPr>
                </a:tc>
                <a:tc>
                  <a:txBody>
                    <a:bodyPr/>
                    <a:lstStyle/>
                    <a:p>
                      <a:endParaRPr lang="en-US" dirty="0"/>
                    </a:p>
                  </a:txBody>
                  <a:tcPr>
                    <a:solidFill>
                      <a:schemeClr val="accent6">
                        <a:lumMod val="40000"/>
                        <a:lumOff val="60000"/>
                      </a:schemeClr>
                    </a:solidFill>
                  </a:tcPr>
                </a:tc>
                <a:tc>
                  <a:txBody>
                    <a:bodyPr/>
                    <a:lstStyle/>
                    <a:p>
                      <a:endParaRPr lang="en-US" dirty="0"/>
                    </a:p>
                  </a:txBody>
                  <a:tcPr>
                    <a:solidFill>
                      <a:schemeClr val="tx2">
                        <a:lumMod val="40000"/>
                        <a:lumOff val="60000"/>
                      </a:schemeClr>
                    </a:solidFill>
                  </a:tcPr>
                </a:tc>
              </a:tr>
            </a:tbl>
          </a:graphicData>
        </a:graphic>
      </p:graphicFrame>
      <p:sp>
        <p:nvSpPr>
          <p:cNvPr id="4" name="Rectangle 3"/>
          <p:cNvSpPr/>
          <p:nvPr/>
        </p:nvSpPr>
        <p:spPr>
          <a:xfrm>
            <a:off x="0" y="0"/>
            <a:ext cx="3048000" cy="830997"/>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4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Gas</a:t>
            </a:r>
            <a:endParaRPr lang="en-US" sz="48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grpSp>
        <p:nvGrpSpPr>
          <p:cNvPr id="14" name="Group 13"/>
          <p:cNvGrpSpPr/>
          <p:nvPr/>
        </p:nvGrpSpPr>
        <p:grpSpPr>
          <a:xfrm>
            <a:off x="2667000" y="0"/>
            <a:ext cx="3429000" cy="815608"/>
            <a:chOff x="2667000" y="0"/>
            <a:chExt cx="3429000" cy="815608"/>
          </a:xfrm>
        </p:grpSpPr>
        <p:sp>
          <p:nvSpPr>
            <p:cNvPr id="6" name="Rectangle 5"/>
            <p:cNvSpPr/>
            <p:nvPr/>
          </p:nvSpPr>
          <p:spPr>
            <a:xfrm>
              <a:off x="3048000" y="0"/>
              <a:ext cx="3048000" cy="815608"/>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47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Electric</a:t>
              </a:r>
            </a:p>
          </p:txBody>
        </p:sp>
        <p:pic>
          <p:nvPicPr>
            <p:cNvPr id="7" name="Picture 2" descr="C:\Program Files\Microsoft Office\MEDIA\OFFICE12\Bullets\BD21298_.gif"/>
            <p:cNvPicPr>
              <a:picLocks noChangeAspect="1" noChangeArrowheads="1"/>
            </p:cNvPicPr>
            <p:nvPr/>
          </p:nvPicPr>
          <p:blipFill>
            <a:blip r:embed="rId3"/>
            <a:srcRect/>
            <a:stretch>
              <a:fillRect/>
            </a:stretch>
          </p:blipFill>
          <p:spPr bwMode="auto">
            <a:xfrm>
              <a:off x="2667000" y="228600"/>
              <a:ext cx="442913" cy="442913"/>
            </a:xfrm>
            <a:prstGeom prst="rect">
              <a:avLst/>
            </a:prstGeom>
            <a:noFill/>
          </p:spPr>
        </p:pic>
      </p:grpSp>
      <p:grpSp>
        <p:nvGrpSpPr>
          <p:cNvPr id="8" name="Group 7"/>
          <p:cNvGrpSpPr/>
          <p:nvPr/>
        </p:nvGrpSpPr>
        <p:grpSpPr>
          <a:xfrm>
            <a:off x="6019800" y="0"/>
            <a:ext cx="3124200" cy="830997"/>
            <a:chOff x="6019800" y="0"/>
            <a:chExt cx="3124200" cy="830997"/>
          </a:xfrm>
        </p:grpSpPr>
        <p:sp>
          <p:nvSpPr>
            <p:cNvPr id="9" name="Rectangle 8"/>
            <p:cNvSpPr/>
            <p:nvPr/>
          </p:nvSpPr>
          <p:spPr>
            <a:xfrm>
              <a:off x="6096000" y="0"/>
              <a:ext cx="3048000" cy="830997"/>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4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Future?</a:t>
              </a:r>
              <a:endParaRPr lang="en-US" sz="48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10" name="Picture 2" descr="C:\Program Files\Microsoft Office\MEDIA\OFFICE12\Bullets\BD21298_.gif"/>
            <p:cNvPicPr>
              <a:picLocks noChangeAspect="1" noChangeArrowheads="1"/>
            </p:cNvPicPr>
            <p:nvPr/>
          </p:nvPicPr>
          <p:blipFill>
            <a:blip r:embed="rId3"/>
            <a:srcRect/>
            <a:stretch>
              <a:fillRect/>
            </a:stretch>
          </p:blipFill>
          <p:spPr bwMode="auto">
            <a:xfrm>
              <a:off x="6019800" y="152400"/>
              <a:ext cx="519113" cy="519113"/>
            </a:xfrm>
            <a:prstGeom prst="rect">
              <a:avLst/>
            </a:prstGeom>
            <a:noFill/>
          </p:spPr>
        </p:pic>
      </p:grpSp>
      <p:grpSp>
        <p:nvGrpSpPr>
          <p:cNvPr id="34" name="Group 33"/>
          <p:cNvGrpSpPr/>
          <p:nvPr/>
        </p:nvGrpSpPr>
        <p:grpSpPr>
          <a:xfrm>
            <a:off x="0" y="685800"/>
            <a:ext cx="3048000" cy="6172200"/>
            <a:chOff x="0" y="685800"/>
            <a:chExt cx="3048000" cy="6172200"/>
          </a:xfrm>
        </p:grpSpPr>
        <p:grpSp>
          <p:nvGrpSpPr>
            <p:cNvPr id="33" name="Group 32"/>
            <p:cNvGrpSpPr/>
            <p:nvPr/>
          </p:nvGrpSpPr>
          <p:grpSpPr>
            <a:xfrm>
              <a:off x="0" y="685800"/>
              <a:ext cx="3048000" cy="6172200"/>
              <a:chOff x="0" y="685800"/>
              <a:chExt cx="3048000" cy="6172200"/>
            </a:xfrm>
          </p:grpSpPr>
          <p:sp>
            <p:nvSpPr>
              <p:cNvPr id="11" name="TextBox 10"/>
              <p:cNvSpPr txBox="1"/>
              <p:nvPr/>
            </p:nvSpPr>
            <p:spPr>
              <a:xfrm>
                <a:off x="0" y="685800"/>
                <a:ext cx="3048000" cy="1569660"/>
              </a:xfrm>
              <a:prstGeom prst="rect">
                <a:avLst/>
              </a:prstGeom>
              <a:noFill/>
            </p:spPr>
            <p:txBody>
              <a:bodyPr wrap="square" rtlCol="0">
                <a:spAutoFit/>
              </a:bodyPr>
              <a:lstStyle/>
              <a:p>
                <a:r>
                  <a:rPr lang="en-US" sz="1600" dirty="0" smtClean="0"/>
                  <a:t>In 1824, Samuel Brown adapted an old </a:t>
                </a:r>
                <a:r>
                  <a:rPr lang="en-US" sz="1600" dirty="0" err="1" smtClean="0"/>
                  <a:t>Newcomen</a:t>
                </a:r>
                <a:r>
                  <a:rPr lang="en-US" sz="1600" dirty="0" smtClean="0"/>
                  <a:t> steam engine to burn gas, and he used it to briefly power a vehicle up a hill, thus making the first gas engine.</a:t>
                </a:r>
              </a:p>
              <a:p>
                <a:r>
                  <a:rPr lang="en-US" sz="1600" dirty="0" smtClean="0"/>
                  <a:t>(</a:t>
                </a:r>
                <a:r>
                  <a:rPr lang="en-US" sz="1600" dirty="0" err="1" smtClean="0"/>
                  <a:t>Bellis</a:t>
                </a:r>
                <a:r>
                  <a:rPr lang="en-US" sz="1600" dirty="0" smtClean="0"/>
                  <a:t>, 1997)</a:t>
                </a:r>
              </a:p>
            </p:txBody>
          </p:sp>
          <p:pic>
            <p:nvPicPr>
              <p:cNvPr id="3074" name="Picture 2"/>
              <p:cNvPicPr>
                <a:picLocks noChangeAspect="1" noChangeArrowheads="1"/>
              </p:cNvPicPr>
              <p:nvPr/>
            </p:nvPicPr>
            <p:blipFill>
              <a:blip r:embed="rId4"/>
              <a:srcRect/>
              <a:stretch>
                <a:fillRect/>
              </a:stretch>
            </p:blipFill>
            <p:spPr bwMode="auto">
              <a:xfrm>
                <a:off x="0" y="2209800"/>
                <a:ext cx="3048000" cy="2133600"/>
              </a:xfrm>
              <a:prstGeom prst="rect">
                <a:avLst/>
              </a:prstGeom>
              <a:noFill/>
              <a:ln w="9525">
                <a:noFill/>
                <a:miter lim="800000"/>
                <a:headEnd/>
                <a:tailEnd/>
              </a:ln>
              <a:effectLst/>
            </p:spPr>
          </p:pic>
          <p:sp>
            <p:nvSpPr>
              <p:cNvPr id="13" name="TextBox 12"/>
              <p:cNvSpPr txBox="1"/>
              <p:nvPr/>
            </p:nvSpPr>
            <p:spPr>
              <a:xfrm>
                <a:off x="0" y="4303455"/>
                <a:ext cx="3048000" cy="2554545"/>
              </a:xfrm>
              <a:prstGeom prst="rect">
                <a:avLst/>
              </a:prstGeom>
              <a:noFill/>
            </p:spPr>
            <p:txBody>
              <a:bodyPr wrap="square" rtlCol="0">
                <a:spAutoFit/>
              </a:bodyPr>
              <a:lstStyle/>
              <a:p>
                <a:r>
                  <a:rPr lang="en-US" sz="1600" dirty="0" smtClean="0"/>
                  <a:t>In 1908 Henry Ford built the Model T which over nearly 20 years sold nearly 15,500,000 in the United States. In 1914 he set the pace for American modernization by introducing his patented assembly line that brought the original 728 minutes production time to a amazing 93 minutes.(</a:t>
                </a:r>
                <a:r>
                  <a:rPr lang="en-US" sz="1600" dirty="0" err="1" smtClean="0"/>
                  <a:t>Bellis</a:t>
                </a:r>
                <a:r>
                  <a:rPr lang="en-US" sz="1600" dirty="0" smtClean="0"/>
                  <a:t>, 1997)</a:t>
                </a:r>
                <a:endParaRPr lang="en-US" sz="1600" dirty="0"/>
              </a:p>
            </p:txBody>
          </p:sp>
        </p:grpSp>
        <p:sp>
          <p:nvSpPr>
            <p:cNvPr id="15" name="TextBox 14"/>
            <p:cNvSpPr txBox="1"/>
            <p:nvPr/>
          </p:nvSpPr>
          <p:spPr>
            <a:xfrm>
              <a:off x="0" y="3962400"/>
              <a:ext cx="2438400" cy="369332"/>
            </a:xfrm>
            <a:prstGeom prst="rect">
              <a:avLst/>
            </a:prstGeom>
            <a:noFill/>
          </p:spPr>
          <p:txBody>
            <a:bodyPr wrap="square" rtlCol="0">
              <a:spAutoFit/>
            </a:bodyPr>
            <a:lstStyle/>
            <a:p>
              <a:r>
                <a:rPr lang="en-US" dirty="0" smtClean="0"/>
                <a:t>(Model T, 2008)</a:t>
              </a:r>
              <a:endParaRPr lang="en-US" dirty="0"/>
            </a:p>
          </p:txBody>
        </p:sp>
      </p:grpSp>
      <p:grpSp>
        <p:nvGrpSpPr>
          <p:cNvPr id="23" name="Group 22"/>
          <p:cNvGrpSpPr/>
          <p:nvPr/>
        </p:nvGrpSpPr>
        <p:grpSpPr>
          <a:xfrm>
            <a:off x="3048000" y="685800"/>
            <a:ext cx="3124200" cy="6172200"/>
            <a:chOff x="3048000" y="685800"/>
            <a:chExt cx="3200400" cy="6172200"/>
          </a:xfrm>
        </p:grpSpPr>
        <p:grpSp>
          <p:nvGrpSpPr>
            <p:cNvPr id="21" name="Group 20"/>
            <p:cNvGrpSpPr/>
            <p:nvPr/>
          </p:nvGrpSpPr>
          <p:grpSpPr>
            <a:xfrm>
              <a:off x="3048000" y="685800"/>
              <a:ext cx="3200400" cy="6172200"/>
              <a:chOff x="3048000" y="685800"/>
              <a:chExt cx="3048000" cy="6335494"/>
            </a:xfrm>
          </p:grpSpPr>
          <p:sp>
            <p:nvSpPr>
              <p:cNvPr id="16" name="TextBox 15"/>
              <p:cNvSpPr txBox="1"/>
              <p:nvPr/>
            </p:nvSpPr>
            <p:spPr>
              <a:xfrm>
                <a:off x="3048000" y="685800"/>
                <a:ext cx="3048000" cy="830997"/>
              </a:xfrm>
              <a:prstGeom prst="rect">
                <a:avLst/>
              </a:prstGeom>
              <a:noFill/>
            </p:spPr>
            <p:txBody>
              <a:bodyPr wrap="square" rtlCol="0">
                <a:spAutoFit/>
              </a:bodyPr>
              <a:lstStyle/>
              <a:p>
                <a:r>
                  <a:rPr lang="en-US" sz="1600" dirty="0" smtClean="0"/>
                  <a:t>Between 1832 and 1839, Robert Anderson of Scotland invented the first crude electric carriage. </a:t>
                </a:r>
              </a:p>
            </p:txBody>
          </p:sp>
          <p:pic>
            <p:nvPicPr>
              <p:cNvPr id="3076" name="Picture 4"/>
              <p:cNvPicPr>
                <a:picLocks noChangeAspect="1" noChangeArrowheads="1"/>
              </p:cNvPicPr>
              <p:nvPr/>
            </p:nvPicPr>
            <p:blipFill>
              <a:blip r:embed="rId5"/>
              <a:srcRect b="13253"/>
              <a:stretch>
                <a:fillRect/>
              </a:stretch>
            </p:blipFill>
            <p:spPr bwMode="auto">
              <a:xfrm>
                <a:off x="3048000" y="1447800"/>
                <a:ext cx="2902857" cy="1371600"/>
              </a:xfrm>
              <a:prstGeom prst="rect">
                <a:avLst/>
              </a:prstGeom>
              <a:noFill/>
              <a:ln w="9525">
                <a:noFill/>
                <a:miter lim="800000"/>
                <a:headEnd/>
                <a:tailEnd/>
              </a:ln>
              <a:effectLst/>
            </p:spPr>
          </p:pic>
          <p:sp>
            <p:nvSpPr>
              <p:cNvPr id="19" name="TextBox 18"/>
              <p:cNvSpPr txBox="1"/>
              <p:nvPr/>
            </p:nvSpPr>
            <p:spPr>
              <a:xfrm>
                <a:off x="3048000" y="2743200"/>
                <a:ext cx="3048000" cy="4278094"/>
              </a:xfrm>
              <a:prstGeom prst="rect">
                <a:avLst/>
              </a:prstGeom>
              <a:noFill/>
            </p:spPr>
            <p:txBody>
              <a:bodyPr wrap="square" rtlCol="0">
                <a:spAutoFit/>
              </a:bodyPr>
              <a:lstStyle/>
              <a:p>
                <a:r>
                  <a:rPr lang="en-US" sz="1600" dirty="0" smtClean="0"/>
                  <a:t>Practical and more successful electric road vehicles were invented by both American Thomas Davenport and Scotsmen Robert Davidson around 1842. Both inventors were the first to use non-rechargeable electric cells. Frenchmen Gaston </a:t>
                </a:r>
                <a:r>
                  <a:rPr lang="en-US" sz="1600" dirty="0" err="1" smtClean="0"/>
                  <a:t>Plante</a:t>
                </a:r>
                <a:r>
                  <a:rPr lang="en-US" sz="1600" dirty="0" smtClean="0"/>
                  <a:t> invented a better storage battery in 1865 and his fellow countrymen Camille Faure improved the storage battery in 1881. The fall of the electric car was that by the 1920s, America had a better system of roads that now connected cities, bringing with it the need for longer-range vehicles. (Sheen, 1998)</a:t>
                </a:r>
                <a:endParaRPr lang="en-US" sz="1600" dirty="0"/>
              </a:p>
            </p:txBody>
          </p:sp>
        </p:grpSp>
        <p:sp>
          <p:nvSpPr>
            <p:cNvPr id="22" name="TextBox 21"/>
            <p:cNvSpPr txBox="1"/>
            <p:nvPr/>
          </p:nvSpPr>
          <p:spPr>
            <a:xfrm>
              <a:off x="4495800" y="1828800"/>
              <a:ext cx="1219200" cy="584775"/>
            </a:xfrm>
            <a:prstGeom prst="rect">
              <a:avLst/>
            </a:prstGeom>
            <a:noFill/>
          </p:spPr>
          <p:txBody>
            <a:bodyPr wrap="square" rtlCol="0">
              <a:spAutoFit/>
            </a:bodyPr>
            <a:lstStyle/>
            <a:p>
              <a:r>
                <a:rPr lang="en-US" sz="1600" dirty="0" smtClean="0">
                  <a:solidFill>
                    <a:schemeClr val="bg1"/>
                  </a:solidFill>
                </a:rPr>
                <a:t>(electric car,2008)</a:t>
              </a:r>
              <a:endParaRPr lang="en-US" sz="1600" dirty="0">
                <a:solidFill>
                  <a:schemeClr val="bg1"/>
                </a:solidFill>
              </a:endParaRPr>
            </a:p>
          </p:txBody>
        </p:sp>
      </p:grpSp>
      <p:grpSp>
        <p:nvGrpSpPr>
          <p:cNvPr id="27" name="Group 26"/>
          <p:cNvGrpSpPr/>
          <p:nvPr/>
        </p:nvGrpSpPr>
        <p:grpSpPr>
          <a:xfrm>
            <a:off x="2895600" y="0"/>
            <a:ext cx="3124200" cy="815608"/>
            <a:chOff x="6324600" y="1981200"/>
            <a:chExt cx="3124200" cy="815608"/>
          </a:xfrm>
        </p:grpSpPr>
        <p:sp>
          <p:nvSpPr>
            <p:cNvPr id="25" name="Rectangle 24"/>
            <p:cNvSpPr/>
            <p:nvPr/>
          </p:nvSpPr>
          <p:spPr>
            <a:xfrm>
              <a:off x="6400800" y="1981200"/>
              <a:ext cx="3048000" cy="815608"/>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47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Biofuel</a:t>
              </a:r>
            </a:p>
          </p:txBody>
        </p:sp>
        <p:pic>
          <p:nvPicPr>
            <p:cNvPr id="26" name="Picture 2" descr="C:\Program Files\Microsoft Office\MEDIA\OFFICE12\Bullets\BD21298_.gif"/>
            <p:cNvPicPr>
              <a:picLocks noChangeAspect="1" noChangeArrowheads="1"/>
            </p:cNvPicPr>
            <p:nvPr/>
          </p:nvPicPr>
          <p:blipFill>
            <a:blip r:embed="rId3"/>
            <a:srcRect/>
            <a:stretch>
              <a:fillRect/>
            </a:stretch>
          </p:blipFill>
          <p:spPr bwMode="auto">
            <a:xfrm>
              <a:off x="6324600" y="2209800"/>
              <a:ext cx="442913" cy="442913"/>
            </a:xfrm>
            <a:prstGeom prst="rect">
              <a:avLst/>
            </a:prstGeom>
            <a:noFill/>
          </p:spPr>
        </p:pic>
      </p:grpSp>
      <p:sp>
        <p:nvSpPr>
          <p:cNvPr id="28" name="TextBox 27"/>
          <p:cNvSpPr txBox="1"/>
          <p:nvPr/>
        </p:nvSpPr>
        <p:spPr>
          <a:xfrm>
            <a:off x="3048000" y="825579"/>
            <a:ext cx="3048000" cy="6032421"/>
          </a:xfrm>
          <a:prstGeom prst="rect">
            <a:avLst/>
          </a:prstGeom>
          <a:noFill/>
        </p:spPr>
        <p:txBody>
          <a:bodyPr wrap="square" rtlCol="0">
            <a:spAutoFit/>
          </a:bodyPr>
          <a:lstStyle/>
          <a:p>
            <a:r>
              <a:rPr lang="en-US" sz="1600" dirty="0" smtClean="0"/>
              <a:t>The concept of </a:t>
            </a:r>
            <a:r>
              <a:rPr lang="en-US" sz="1600" dirty="0" err="1" smtClean="0"/>
              <a:t>biofuels</a:t>
            </a:r>
            <a:r>
              <a:rPr lang="en-US" sz="1600" dirty="0" smtClean="0"/>
              <a:t> is surprisingly old. Rudolf Diesel, whose invention now bears his name, had envisioned vegetable oil as a fuel source for his engine. In fact, much of his early work revolved around the use of </a:t>
            </a:r>
            <a:r>
              <a:rPr lang="en-US" sz="1600" dirty="0" err="1" smtClean="0"/>
              <a:t>biofuel</a:t>
            </a:r>
            <a:r>
              <a:rPr lang="en-US" sz="1600" dirty="0" smtClean="0"/>
              <a:t>. In 1900, for example, at the World Exhibition in Paris, France, Diesel demonstrated his engine by running it on peanut oil. Similarly, Henry Ford expected his Model T to run on ethanol, a corn product. Eventually, in both Diesel's and Ford's cases, petroleum entered the picture and proved to be the most logical fuel source. This was based on supply, price and efficiency, among other things. Though it wasn't common practice, vegetable oils were also used for diesel fuel during the 1930s and 1940s. (Hess, 2008)</a:t>
            </a:r>
            <a:endParaRPr lang="en-US" sz="1600" dirty="0"/>
          </a:p>
        </p:txBody>
      </p:sp>
      <p:grpSp>
        <p:nvGrpSpPr>
          <p:cNvPr id="32" name="Group 31"/>
          <p:cNvGrpSpPr/>
          <p:nvPr/>
        </p:nvGrpSpPr>
        <p:grpSpPr>
          <a:xfrm>
            <a:off x="3048000" y="609600"/>
            <a:ext cx="3048000" cy="6248400"/>
            <a:chOff x="6096000" y="6629400"/>
            <a:chExt cx="3048000" cy="6248400"/>
          </a:xfrm>
        </p:grpSpPr>
        <p:sp>
          <p:nvSpPr>
            <p:cNvPr id="29" name="TextBox 28"/>
            <p:cNvSpPr txBox="1"/>
            <p:nvPr/>
          </p:nvSpPr>
          <p:spPr>
            <a:xfrm>
              <a:off x="6096000" y="6629400"/>
              <a:ext cx="3048000" cy="3293209"/>
            </a:xfrm>
            <a:prstGeom prst="rect">
              <a:avLst/>
            </a:prstGeom>
            <a:noFill/>
          </p:spPr>
          <p:txBody>
            <a:bodyPr wrap="square" rtlCol="0">
              <a:spAutoFit/>
            </a:bodyPr>
            <a:lstStyle/>
            <a:p>
              <a:r>
                <a:rPr lang="en-US" sz="1600" dirty="0" smtClean="0"/>
                <a:t>Bio fuel is basically fuel produced from renewable resources, especially plant biomass, vegetable oils, and treated municipal and industrial wastes. </a:t>
              </a:r>
              <a:r>
                <a:rPr lang="en-US" sz="1600" dirty="0" err="1" smtClean="0"/>
                <a:t>Biofuels</a:t>
              </a:r>
              <a:r>
                <a:rPr lang="en-US" sz="1600" dirty="0" smtClean="0"/>
                <a:t> are considered neutral with respect to the emission of carbon dioxide because the carbon dioxide given off by burning them is balanced by the carbon dioxide absorbed by the plants that are grown to produce them.(dictionary.com, 2008)</a:t>
              </a:r>
              <a:endParaRPr lang="en-US" sz="1600" dirty="0"/>
            </a:p>
          </p:txBody>
        </p:sp>
        <p:pic>
          <p:nvPicPr>
            <p:cNvPr id="3077" name="Picture 5"/>
            <p:cNvPicPr>
              <a:picLocks noChangeAspect="1" noChangeArrowheads="1"/>
            </p:cNvPicPr>
            <p:nvPr/>
          </p:nvPicPr>
          <p:blipFill>
            <a:blip r:embed="rId6"/>
            <a:srcRect/>
            <a:stretch>
              <a:fillRect/>
            </a:stretch>
          </p:blipFill>
          <p:spPr bwMode="auto">
            <a:xfrm>
              <a:off x="6172200" y="9829801"/>
              <a:ext cx="2895600" cy="3047999"/>
            </a:xfrm>
            <a:prstGeom prst="rect">
              <a:avLst/>
            </a:prstGeom>
            <a:noFill/>
            <a:ln w="9525">
              <a:noFill/>
              <a:miter lim="800000"/>
              <a:headEnd/>
              <a:tailEnd/>
            </a:ln>
            <a:effectLst/>
          </p:spPr>
        </p:pic>
        <p:sp>
          <p:nvSpPr>
            <p:cNvPr id="31" name="TextBox 30"/>
            <p:cNvSpPr txBox="1"/>
            <p:nvPr/>
          </p:nvSpPr>
          <p:spPr>
            <a:xfrm>
              <a:off x="6248400" y="11125200"/>
              <a:ext cx="1981200" cy="381000"/>
            </a:xfrm>
            <a:prstGeom prst="rect">
              <a:avLst/>
            </a:prstGeom>
            <a:noFill/>
          </p:spPr>
          <p:txBody>
            <a:bodyPr wrap="square" rtlCol="0">
              <a:spAutoFit/>
            </a:bodyPr>
            <a:lstStyle/>
            <a:p>
              <a:r>
                <a:rPr lang="en-US" dirty="0" smtClean="0">
                  <a:solidFill>
                    <a:schemeClr val="accent6">
                      <a:lumMod val="60000"/>
                      <a:lumOff val="40000"/>
                    </a:schemeClr>
                  </a:solidFill>
                </a:rPr>
                <a:t>(Biofuel, 2008)</a:t>
              </a:r>
              <a:endParaRPr lang="en-US" dirty="0">
                <a:solidFill>
                  <a:schemeClr val="accent6">
                    <a:lumMod val="60000"/>
                    <a:lumOff val="40000"/>
                  </a:schemeClr>
                </a:solidFill>
              </a:endParaRPr>
            </a:p>
          </p:txBody>
        </p:sp>
      </p:grpSp>
      <p:sp>
        <p:nvSpPr>
          <p:cNvPr id="35" name="TextBox 34"/>
          <p:cNvSpPr txBox="1"/>
          <p:nvPr/>
        </p:nvSpPr>
        <p:spPr>
          <a:xfrm>
            <a:off x="6096000" y="762000"/>
            <a:ext cx="3048000" cy="369332"/>
          </a:xfrm>
          <a:prstGeom prst="rect">
            <a:avLst/>
          </a:prstGeom>
          <a:noFill/>
        </p:spPr>
        <p:txBody>
          <a:bodyPr wrap="square" rtlCol="0">
            <a:spAutoFit/>
          </a:bodyPr>
          <a:lstStyle/>
          <a:p>
            <a:endParaRPr lang="en-US" dirty="0"/>
          </a:p>
        </p:txBody>
      </p:sp>
      <p:grpSp>
        <p:nvGrpSpPr>
          <p:cNvPr id="39" name="Group 38"/>
          <p:cNvGrpSpPr/>
          <p:nvPr/>
        </p:nvGrpSpPr>
        <p:grpSpPr>
          <a:xfrm>
            <a:off x="6096000" y="685800"/>
            <a:ext cx="3048000" cy="6172200"/>
            <a:chOff x="6096000" y="685800"/>
            <a:chExt cx="3048000" cy="6172200"/>
          </a:xfrm>
        </p:grpSpPr>
        <p:sp>
          <p:nvSpPr>
            <p:cNvPr id="36" name="TextBox 35"/>
            <p:cNvSpPr txBox="1"/>
            <p:nvPr/>
          </p:nvSpPr>
          <p:spPr>
            <a:xfrm>
              <a:off x="6096000" y="685800"/>
              <a:ext cx="3048000" cy="3293209"/>
            </a:xfrm>
            <a:prstGeom prst="rect">
              <a:avLst/>
            </a:prstGeom>
            <a:noFill/>
          </p:spPr>
          <p:txBody>
            <a:bodyPr wrap="square" rtlCol="0">
              <a:spAutoFit/>
            </a:bodyPr>
            <a:lstStyle/>
            <a:p>
              <a:r>
                <a:rPr lang="en-US" sz="1600" dirty="0" smtClean="0"/>
                <a:t>Now that we are into the 21</a:t>
              </a:r>
              <a:r>
                <a:rPr lang="en-US" sz="1600" baseline="30000" dirty="0" smtClean="0"/>
                <a:t>st</a:t>
              </a:r>
              <a:r>
                <a:rPr lang="en-US" sz="1600" dirty="0" smtClean="0"/>
                <a:t> century, lots of new technologies are being developed, and many scientists feel that it's time to create fuels to supplement or even replace fossil fuels. Such fuels like Hydrogen, Methanol, Electricity, Ethanol, and Natural Gases are said to be much cleaner and also renewable. The new fuels would also bring in new designs for cars to be more </a:t>
              </a:r>
              <a:r>
                <a:rPr lang="en-US" sz="1600" dirty="0" err="1" smtClean="0"/>
                <a:t>effiecient</a:t>
              </a:r>
              <a:r>
                <a:rPr lang="en-US" sz="1600" dirty="0" smtClean="0"/>
                <a:t> for the coming years. (</a:t>
              </a:r>
              <a:r>
                <a:rPr lang="en-US" sz="1600" dirty="0" err="1" smtClean="0"/>
                <a:t>Karim</a:t>
              </a:r>
              <a:r>
                <a:rPr lang="en-US" sz="1600" dirty="0" smtClean="0"/>
                <a:t>, 2008)</a:t>
              </a:r>
              <a:endParaRPr lang="en-US" sz="1600" dirty="0"/>
            </a:p>
          </p:txBody>
        </p:sp>
        <p:pic>
          <p:nvPicPr>
            <p:cNvPr id="3078" name="Picture 6"/>
            <p:cNvPicPr>
              <a:picLocks noChangeAspect="1" noChangeArrowheads="1"/>
            </p:cNvPicPr>
            <p:nvPr/>
          </p:nvPicPr>
          <p:blipFill>
            <a:blip r:embed="rId7"/>
            <a:srcRect/>
            <a:stretch>
              <a:fillRect/>
            </a:stretch>
          </p:blipFill>
          <p:spPr bwMode="auto">
            <a:xfrm>
              <a:off x="6096000" y="4114800"/>
              <a:ext cx="3048000" cy="2743200"/>
            </a:xfrm>
            <a:prstGeom prst="rect">
              <a:avLst/>
            </a:prstGeom>
            <a:noFill/>
            <a:ln w="9525">
              <a:noFill/>
              <a:miter lim="800000"/>
              <a:headEnd/>
              <a:tailEnd/>
            </a:ln>
            <a:effectLst/>
          </p:spPr>
        </p:pic>
        <p:sp>
          <p:nvSpPr>
            <p:cNvPr id="38" name="TextBox 37"/>
            <p:cNvSpPr txBox="1"/>
            <p:nvPr/>
          </p:nvSpPr>
          <p:spPr>
            <a:xfrm>
              <a:off x="6096000" y="6488668"/>
              <a:ext cx="1905000" cy="369332"/>
            </a:xfrm>
            <a:prstGeom prst="rect">
              <a:avLst/>
            </a:prstGeom>
            <a:noFill/>
          </p:spPr>
          <p:txBody>
            <a:bodyPr wrap="square" rtlCol="0">
              <a:spAutoFit/>
            </a:bodyPr>
            <a:lstStyle/>
            <a:p>
              <a:r>
                <a:rPr lang="en-US" dirty="0" smtClean="0"/>
                <a:t>(Future car, 2008)</a:t>
              </a:r>
              <a:endParaRPr lang="en-US" dirty="0"/>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Scale>
                                      <p:cBhvr>
                                        <p:cTn id="26"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3"/>
                                        </p:tgtEl>
                                        <p:attrNameLst>
                                          <p:attrName>ppt_x</p:attrName>
                                          <p:attrName>ppt_y</p:attrName>
                                        </p:attrNameLst>
                                      </p:cBhvr>
                                    </p:animMotion>
                                    <p:animEffect transition="in" filter="fade">
                                      <p:cBhvr>
                                        <p:cTn id="28" dur="10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2" fill="hold" nodeType="clickEffect">
                                  <p:stCondLst>
                                    <p:cond delay="0"/>
                                  </p:stCondLst>
                                  <p:childTnLst>
                                    <p:anim calcmode="lin" valueType="num">
                                      <p:cBhvr additive="base">
                                        <p:cTn id="32" dur="500"/>
                                        <p:tgtEl>
                                          <p:spTgt spid="14"/>
                                        </p:tgtEl>
                                        <p:attrNameLst>
                                          <p:attrName>ppt_x</p:attrName>
                                        </p:attrNameLst>
                                      </p:cBhvr>
                                      <p:tavLst>
                                        <p:tav tm="0">
                                          <p:val>
                                            <p:strVal val="ppt_x"/>
                                          </p:val>
                                        </p:tav>
                                        <p:tav tm="100000">
                                          <p:val>
                                            <p:strVal val="1+ppt_w/2"/>
                                          </p:val>
                                        </p:tav>
                                      </p:tavLst>
                                    </p:anim>
                                    <p:anim calcmode="lin" valueType="num">
                                      <p:cBhvr additive="base">
                                        <p:cTn id="33" dur="500"/>
                                        <p:tgtEl>
                                          <p:spTgt spid="14"/>
                                        </p:tgtEl>
                                        <p:attrNameLst>
                                          <p:attrName>ppt_y</p:attrName>
                                        </p:attrNameLst>
                                      </p:cBhvr>
                                      <p:tavLst>
                                        <p:tav tm="0">
                                          <p:val>
                                            <p:strVal val="ppt_y"/>
                                          </p:val>
                                        </p:tav>
                                        <p:tav tm="100000">
                                          <p:val>
                                            <p:strVal val="ppt_y"/>
                                          </p:val>
                                        </p:tav>
                                      </p:tavLst>
                                    </p:anim>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53" presetClass="exit" presetSubtype="0" fill="hold" nodeType="clickEffect">
                                  <p:stCondLst>
                                    <p:cond delay="0"/>
                                  </p:stCondLst>
                                  <p:childTnLst>
                                    <p:anim calcmode="lin" valueType="num">
                                      <p:cBhvr>
                                        <p:cTn id="38" dur="500"/>
                                        <p:tgtEl>
                                          <p:spTgt spid="23"/>
                                        </p:tgtEl>
                                        <p:attrNameLst>
                                          <p:attrName>ppt_w</p:attrName>
                                        </p:attrNameLst>
                                      </p:cBhvr>
                                      <p:tavLst>
                                        <p:tav tm="0">
                                          <p:val>
                                            <p:strVal val="ppt_w"/>
                                          </p:val>
                                        </p:tav>
                                        <p:tav tm="100000">
                                          <p:val>
                                            <p:fltVal val="0"/>
                                          </p:val>
                                        </p:tav>
                                      </p:tavLst>
                                    </p:anim>
                                    <p:anim calcmode="lin" valueType="num">
                                      <p:cBhvr>
                                        <p:cTn id="39" dur="500"/>
                                        <p:tgtEl>
                                          <p:spTgt spid="23"/>
                                        </p:tgtEl>
                                        <p:attrNameLst>
                                          <p:attrName>ppt_h</p:attrName>
                                        </p:attrNameLst>
                                      </p:cBhvr>
                                      <p:tavLst>
                                        <p:tav tm="0">
                                          <p:val>
                                            <p:strVal val="ppt_h"/>
                                          </p:val>
                                        </p:tav>
                                        <p:tav tm="100000">
                                          <p:val>
                                            <p:fltVal val="0"/>
                                          </p:val>
                                        </p:tav>
                                      </p:tavLst>
                                    </p:anim>
                                    <p:animEffect transition="out" filter="fade">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54" presetClass="entr" presetSubtype="0" accel="10000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strVal val="#ppt_w*0.05"/>
                                          </p:val>
                                        </p:tav>
                                        <p:tav tm="100000">
                                          <p:val>
                                            <p:strVal val="#ppt_w"/>
                                          </p:val>
                                        </p:tav>
                                      </p:tavLst>
                                    </p:anim>
                                    <p:anim calcmode="lin" valueType="num">
                                      <p:cBhvr>
                                        <p:cTn id="47" dur="500" fill="hold"/>
                                        <p:tgtEl>
                                          <p:spTgt spid="27"/>
                                        </p:tgtEl>
                                        <p:attrNameLst>
                                          <p:attrName>ppt_h</p:attrName>
                                        </p:attrNameLst>
                                      </p:cBhvr>
                                      <p:tavLst>
                                        <p:tav tm="0">
                                          <p:val>
                                            <p:strVal val="#ppt_h"/>
                                          </p:val>
                                        </p:tav>
                                        <p:tav tm="100000">
                                          <p:val>
                                            <p:strVal val="#ppt_h"/>
                                          </p:val>
                                        </p:tav>
                                      </p:tavLst>
                                    </p:anim>
                                    <p:anim calcmode="lin" valueType="num">
                                      <p:cBhvr>
                                        <p:cTn id="48" dur="500" fill="hold"/>
                                        <p:tgtEl>
                                          <p:spTgt spid="27"/>
                                        </p:tgtEl>
                                        <p:attrNameLst>
                                          <p:attrName>ppt_x</p:attrName>
                                        </p:attrNameLst>
                                      </p:cBhvr>
                                      <p:tavLst>
                                        <p:tav tm="0">
                                          <p:val>
                                            <p:strVal val="#ppt_x-.2"/>
                                          </p:val>
                                        </p:tav>
                                        <p:tav tm="100000">
                                          <p:val>
                                            <p:strVal val="#ppt_x"/>
                                          </p:val>
                                        </p:tav>
                                      </p:tavLst>
                                    </p:anim>
                                    <p:anim calcmode="lin" valueType="num">
                                      <p:cBhvr>
                                        <p:cTn id="49" dur="500" fill="hold"/>
                                        <p:tgtEl>
                                          <p:spTgt spid="27"/>
                                        </p:tgtEl>
                                        <p:attrNameLst>
                                          <p:attrName>ppt_y</p:attrName>
                                        </p:attrNameLst>
                                      </p:cBhvr>
                                      <p:tavLst>
                                        <p:tav tm="0">
                                          <p:val>
                                            <p:strVal val="#ppt_y"/>
                                          </p:val>
                                        </p:tav>
                                        <p:tav tm="100000">
                                          <p:val>
                                            <p:strVal val="#ppt_y"/>
                                          </p:val>
                                        </p:tav>
                                      </p:tavLst>
                                    </p:anim>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500" fill="hold"/>
                                        <p:tgtEl>
                                          <p:spTgt spid="32"/>
                                        </p:tgtEl>
                                        <p:attrNameLst>
                                          <p:attrName>ppt_x</p:attrName>
                                        </p:attrNameLst>
                                      </p:cBhvr>
                                      <p:tavLst>
                                        <p:tav tm="0">
                                          <p:val>
                                            <p:strVal val="0-#ppt_w/2"/>
                                          </p:val>
                                        </p:tav>
                                        <p:tav tm="100000">
                                          <p:val>
                                            <p:strVal val="#ppt_x"/>
                                          </p:val>
                                        </p:tav>
                                      </p:tavLst>
                                    </p:anim>
                                    <p:anim calcmode="lin" valueType="num">
                                      <p:cBhvr additive="base">
                                        <p:cTn id="56"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6" presetClass="exit" presetSubtype="26" fill="hold" nodeType="clickEffect">
                                  <p:stCondLst>
                                    <p:cond delay="0"/>
                                  </p:stCondLst>
                                  <p:childTnLst>
                                    <p:animEffect transition="out" filter="barn(inHorizontal)">
                                      <p:cBhvr>
                                        <p:cTn id="60" dur="500"/>
                                        <p:tgtEl>
                                          <p:spTgt spid="32"/>
                                        </p:tgtEl>
                                      </p:cBhvr>
                                    </p:animEffect>
                                    <p:set>
                                      <p:cBhvr>
                                        <p:cTn id="61" dur="1" fill="hold">
                                          <p:stCondLst>
                                            <p:cond delay="499"/>
                                          </p:stCondLst>
                                        </p:cTn>
                                        <p:tgtEl>
                                          <p:spTgt spid="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25"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72"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73"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74" dur="1000" fill="hold"/>
                                        <p:tgtEl>
                                          <p:spTgt spid="8"/>
                                        </p:tgtEl>
                                        <p:attrNameLst>
                                          <p:attrName>ppt_h</p:attrName>
                                        </p:attrNameLst>
                                      </p:cBhvr>
                                      <p:tavLst>
                                        <p:tav tm="0">
                                          <p:val>
                                            <p:strVal val="#ppt_h"/>
                                          </p:val>
                                        </p:tav>
                                        <p:tav tm="100000">
                                          <p:val>
                                            <p:strVal val="#ppt_h"/>
                                          </p:val>
                                        </p:tav>
                                      </p:tavLst>
                                    </p:anim>
                                    <p:anim calcmode="lin" valueType="num">
                                      <p:cBhvr>
                                        <p:cTn id="75"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76"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77"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78" dur="1000" decel="50000">
                                          <p:stCondLst>
                                            <p:cond delay="0"/>
                                          </p:stCondLst>
                                        </p:cTn>
                                        <p:tgtEl>
                                          <p:spTgt spid="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dissolve">
                                      <p:cBhvr>
                                        <p:cTn id="8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0" y="2590800"/>
            <a:ext cx="2971800" cy="4267199"/>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2971800" y="2590800"/>
            <a:ext cx="6203795" cy="4267200"/>
          </a:xfrm>
          <a:prstGeom prst="rect">
            <a:avLst/>
          </a:prstGeom>
          <a:noFill/>
          <a:ln w="9525">
            <a:noFill/>
            <a:miter lim="800000"/>
            <a:headEnd/>
            <a:tailEnd/>
          </a:ln>
          <a:effectLst/>
        </p:spPr>
      </p:pic>
      <p:sp>
        <p:nvSpPr>
          <p:cNvPr id="4" name="TextBox 3"/>
          <p:cNvSpPr txBox="1"/>
          <p:nvPr/>
        </p:nvSpPr>
        <p:spPr>
          <a:xfrm>
            <a:off x="152400" y="6488668"/>
            <a:ext cx="2667000" cy="369332"/>
          </a:xfrm>
          <a:prstGeom prst="rect">
            <a:avLst/>
          </a:prstGeom>
          <a:noFill/>
        </p:spPr>
        <p:txBody>
          <a:bodyPr wrap="square" rtlCol="0">
            <a:spAutoFit/>
          </a:bodyPr>
          <a:lstStyle/>
          <a:p>
            <a:r>
              <a:rPr lang="en-US" b="1" dirty="0" smtClean="0">
                <a:solidFill>
                  <a:schemeClr val="bg1"/>
                </a:solidFill>
              </a:rPr>
              <a:t>(Richard Trevithick, 2008)</a:t>
            </a:r>
            <a:endParaRPr lang="en-US" dirty="0">
              <a:solidFill>
                <a:schemeClr val="bg1"/>
              </a:solidFill>
            </a:endParaRPr>
          </a:p>
        </p:txBody>
      </p:sp>
      <p:sp>
        <p:nvSpPr>
          <p:cNvPr id="5" name="TextBox 4"/>
          <p:cNvSpPr txBox="1"/>
          <p:nvPr/>
        </p:nvSpPr>
        <p:spPr>
          <a:xfrm>
            <a:off x="6934200" y="6488668"/>
            <a:ext cx="2209800" cy="369332"/>
          </a:xfrm>
          <a:prstGeom prst="rect">
            <a:avLst/>
          </a:prstGeom>
          <a:noFill/>
        </p:spPr>
        <p:txBody>
          <a:bodyPr wrap="square" rtlCol="0">
            <a:spAutoFit/>
          </a:bodyPr>
          <a:lstStyle/>
          <a:p>
            <a:r>
              <a:rPr lang="en-US" dirty="0" smtClean="0"/>
              <a:t>(Locomotive, 2008)</a:t>
            </a:r>
            <a:endParaRPr lang="en-US" dirty="0"/>
          </a:p>
        </p:txBody>
      </p:sp>
      <p:sp>
        <p:nvSpPr>
          <p:cNvPr id="6" name="Rectangle 5"/>
          <p:cNvSpPr/>
          <p:nvPr/>
        </p:nvSpPr>
        <p:spPr>
          <a:xfrm>
            <a:off x="152400" y="152401"/>
            <a:ext cx="8839200" cy="2723823"/>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900" dirty="0" smtClean="0"/>
              <a:t>Richard Trevithick's invention is considered the first tramway locomotive, however, it was a road locomotive, designed for a road and not for a railroad, on February 22, 1804, the locomotive hauled a load of 10 tons of iron, 70 men and five extra wagons the 9 miles between the ironworks at Pen-y-</a:t>
            </a:r>
            <a:r>
              <a:rPr lang="en-US" sz="1900" dirty="0" err="1" smtClean="0"/>
              <a:t>Darron</a:t>
            </a:r>
            <a:r>
              <a:rPr lang="en-US" sz="1900" dirty="0" smtClean="0"/>
              <a:t> in the town of </a:t>
            </a:r>
            <a:r>
              <a:rPr lang="en-US" sz="1900" dirty="0" err="1" smtClean="0"/>
              <a:t>Merthyr</a:t>
            </a:r>
            <a:r>
              <a:rPr lang="en-US" sz="1900" dirty="0" smtClean="0"/>
              <a:t> </a:t>
            </a:r>
            <a:r>
              <a:rPr lang="en-US" sz="1900" dirty="0" err="1" smtClean="0"/>
              <a:t>Tydfil</a:t>
            </a:r>
            <a:r>
              <a:rPr lang="en-US" sz="1900" dirty="0" smtClean="0"/>
              <a:t>, Wales to the bottom of the valley called </a:t>
            </a:r>
            <a:r>
              <a:rPr lang="en-US" sz="1900" dirty="0" err="1" smtClean="0"/>
              <a:t>Abercynnon</a:t>
            </a:r>
            <a:r>
              <a:rPr lang="en-US" sz="1900" dirty="0" smtClean="0"/>
              <a:t>. It took about two hours. However, Trevithick's accomplishments were many and the inventor did not fully receive the credit he was due during his lifetime. For example, he is known for the Locomotive but also helped with the mining industry as well as helped with the prototype of the some of the modern boats of today. (</a:t>
            </a:r>
            <a:r>
              <a:rPr lang="en-US" sz="1900" dirty="0" err="1" smtClean="0"/>
              <a:t>Simkin</a:t>
            </a:r>
            <a:r>
              <a:rPr lang="en-US" sz="1900" dirty="0" smtClean="0"/>
              <a:t>, 1995)  </a:t>
            </a:r>
            <a:endParaRPr lang="en-US" sz="1900" dirty="0"/>
          </a:p>
        </p:txBody>
      </p:sp>
      <p:grpSp>
        <p:nvGrpSpPr>
          <p:cNvPr id="11" name="Group 10"/>
          <p:cNvGrpSpPr/>
          <p:nvPr/>
        </p:nvGrpSpPr>
        <p:grpSpPr>
          <a:xfrm>
            <a:off x="609600" y="609600"/>
            <a:ext cx="8077200" cy="4428530"/>
            <a:chOff x="609600" y="609600"/>
            <a:chExt cx="8077200" cy="4428530"/>
          </a:xfrm>
        </p:grpSpPr>
        <p:sp>
          <p:nvSpPr>
            <p:cNvPr id="8" name="TextBox 7"/>
            <p:cNvSpPr txBox="1"/>
            <p:nvPr/>
          </p:nvSpPr>
          <p:spPr>
            <a:xfrm>
              <a:off x="609600" y="4114800"/>
              <a:ext cx="807720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Richard Trevithick also grew famous for his circle track circus that became wildly famous attractions and made a large interest into the mechanical fields for the national </a:t>
              </a:r>
              <a:r>
                <a:rPr lang="en-US" dirty="0" err="1" smtClean="0"/>
                <a:t>populas</a:t>
              </a:r>
              <a:r>
                <a:rPr lang="en-US" dirty="0" smtClean="0"/>
                <a:t>. (</a:t>
              </a:r>
              <a:r>
                <a:rPr lang="en-US" dirty="0" err="1" smtClean="0"/>
                <a:t>Simkin</a:t>
              </a:r>
              <a:r>
                <a:rPr lang="en-US" dirty="0" smtClean="0"/>
                <a:t>, 1995)</a:t>
              </a:r>
              <a:endParaRPr lang="en-US" dirty="0"/>
            </a:p>
          </p:txBody>
        </p:sp>
        <p:pic>
          <p:nvPicPr>
            <p:cNvPr id="22530" name="Picture 2"/>
            <p:cNvPicPr>
              <a:picLocks noChangeAspect="1" noChangeArrowheads="1"/>
            </p:cNvPicPr>
            <p:nvPr/>
          </p:nvPicPr>
          <p:blipFill>
            <a:blip r:embed="rId5"/>
            <a:srcRect/>
            <a:stretch>
              <a:fillRect/>
            </a:stretch>
          </p:blipFill>
          <p:spPr bwMode="auto">
            <a:xfrm>
              <a:off x="1066800" y="609600"/>
              <a:ext cx="7086600" cy="3562350"/>
            </a:xfrm>
            <a:prstGeom prst="rect">
              <a:avLst/>
            </a:prstGeom>
            <a:noFill/>
            <a:ln w="9525">
              <a:noFill/>
              <a:miter lim="800000"/>
              <a:headEnd/>
              <a:tailEnd/>
            </a:ln>
            <a:effectLst/>
          </p:spPr>
        </p:pic>
        <p:sp>
          <p:nvSpPr>
            <p:cNvPr id="10" name="TextBox 9"/>
            <p:cNvSpPr txBox="1"/>
            <p:nvPr/>
          </p:nvSpPr>
          <p:spPr>
            <a:xfrm>
              <a:off x="4419600" y="762000"/>
              <a:ext cx="3352800" cy="369332"/>
            </a:xfrm>
            <a:prstGeom prst="rect">
              <a:avLst/>
            </a:prstGeom>
            <a:noFill/>
          </p:spPr>
          <p:txBody>
            <a:bodyPr wrap="square" rtlCol="0">
              <a:spAutoFit/>
            </a:bodyPr>
            <a:lstStyle/>
            <a:p>
              <a:r>
                <a:rPr lang="en-US" dirty="0" smtClean="0"/>
                <a:t>(Richard Trevithick circus, 2008)</a:t>
              </a:r>
              <a:endParaRPr lang="en-US" dirty="0"/>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10" dur="1000" fill="hold"/>
                                        <p:tgtEl>
                                          <p:spTgt spid="11"/>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6248400" y="152400"/>
            <a:ext cx="2743200" cy="3200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248400" y="3505200"/>
            <a:ext cx="2743200" cy="3200400"/>
          </a:xfrm>
          <a:prstGeom prst="rect">
            <a:avLst/>
          </a:prstGeom>
          <a:noFill/>
          <a:ln w="9525">
            <a:noFill/>
            <a:miter lim="800000"/>
            <a:headEnd/>
            <a:tailEnd/>
          </a:ln>
          <a:effectLst/>
        </p:spPr>
      </p:pic>
      <p:sp>
        <p:nvSpPr>
          <p:cNvPr id="4" name="TextBox 3"/>
          <p:cNvSpPr txBox="1"/>
          <p:nvPr/>
        </p:nvSpPr>
        <p:spPr>
          <a:xfrm>
            <a:off x="6477000" y="6248400"/>
            <a:ext cx="2209800" cy="369332"/>
          </a:xfrm>
          <a:prstGeom prst="rect">
            <a:avLst/>
          </a:prstGeom>
          <a:noFill/>
        </p:spPr>
        <p:txBody>
          <a:bodyPr wrap="square" rtlCol="0">
            <a:spAutoFit/>
          </a:bodyPr>
          <a:lstStyle/>
          <a:p>
            <a:r>
              <a:rPr lang="en-US" dirty="0" smtClean="0"/>
              <a:t>(Orville Wright, 2008)</a:t>
            </a:r>
            <a:endParaRPr lang="en-US" dirty="0"/>
          </a:p>
        </p:txBody>
      </p:sp>
      <p:sp>
        <p:nvSpPr>
          <p:cNvPr id="5" name="TextBox 4"/>
          <p:cNvSpPr txBox="1"/>
          <p:nvPr/>
        </p:nvSpPr>
        <p:spPr>
          <a:xfrm>
            <a:off x="6629400" y="2819400"/>
            <a:ext cx="2209800" cy="369332"/>
          </a:xfrm>
          <a:prstGeom prst="rect">
            <a:avLst/>
          </a:prstGeom>
          <a:noFill/>
        </p:spPr>
        <p:txBody>
          <a:bodyPr wrap="square" rtlCol="0">
            <a:spAutoFit/>
          </a:bodyPr>
          <a:lstStyle/>
          <a:p>
            <a:r>
              <a:rPr lang="en-US" dirty="0" smtClean="0">
                <a:solidFill>
                  <a:schemeClr val="bg1"/>
                </a:solidFill>
              </a:rPr>
              <a:t>(Wilbur Wright, 2008)</a:t>
            </a:r>
            <a:endParaRPr lang="en-US" dirty="0">
              <a:solidFill>
                <a:schemeClr val="bg1"/>
              </a:solidFill>
            </a:endParaRPr>
          </a:p>
        </p:txBody>
      </p:sp>
      <p:sp>
        <p:nvSpPr>
          <p:cNvPr id="8" name="Rectangle 7"/>
          <p:cNvSpPr/>
          <p:nvPr/>
        </p:nvSpPr>
        <p:spPr>
          <a:xfrm>
            <a:off x="152400" y="152400"/>
            <a:ext cx="6019800" cy="655320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t>In 1901, at Kill Devil Hills, North Carolina, the Wright Brothers flew the largest glider ever flown, with a 22-foot wingspan, a weight of nearly 100 pounds and skids for landing. However, many problems occurred: the wings did not have enough lifting power; forward elevator was not effective in controlling the pitch; and the wing-warping mechanism occasionally caused the airplane to spin out of control. In their disappointment, they predicted that man will probably not fly in their lifetime. (Brooks, 2004)</a:t>
            </a:r>
          </a:p>
          <a:p>
            <a:endParaRPr lang="en-US" dirty="0" smtClean="0"/>
          </a:p>
          <a:p>
            <a:pPr>
              <a:buFont typeface="Arial" pitchFamily="34" charset="0"/>
              <a:buChar char="•"/>
            </a:pPr>
            <a:r>
              <a:rPr lang="en-US" dirty="0" smtClean="0"/>
              <a:t>1902 they continued their gliding test.</a:t>
            </a:r>
          </a:p>
          <a:p>
            <a:pPr>
              <a:buFont typeface="Arial" pitchFamily="34" charset="0"/>
              <a:buChar char="•"/>
            </a:pPr>
            <a:r>
              <a:rPr lang="en-US" dirty="0" smtClean="0"/>
              <a:t>1903 Orville Wright took the Flyer for a 12-second, sustained flight.</a:t>
            </a:r>
          </a:p>
          <a:p>
            <a:pPr>
              <a:buFont typeface="Arial" pitchFamily="34" charset="0"/>
              <a:buChar char="•"/>
            </a:pPr>
            <a:r>
              <a:rPr lang="en-US" dirty="0" smtClean="0"/>
              <a:t>1904 the first flight lasting more than five minutes with The Flyer II was flown by Wilbur Wright.</a:t>
            </a:r>
          </a:p>
          <a:p>
            <a:pPr>
              <a:buFont typeface="Arial" pitchFamily="34" charset="0"/>
              <a:buChar char="•"/>
            </a:pPr>
            <a:r>
              <a:rPr lang="en-US" dirty="0" smtClean="0"/>
              <a:t>1909 the U.S. Government bought its first airplane.</a:t>
            </a:r>
          </a:p>
          <a:p>
            <a:pPr>
              <a:buFont typeface="Arial" pitchFamily="34" charset="0"/>
              <a:buChar char="•"/>
            </a:pPr>
            <a:r>
              <a:rPr lang="en-US" dirty="0" smtClean="0"/>
              <a:t>1911 the Wrights' Vin </a:t>
            </a:r>
            <a:r>
              <a:rPr lang="en-US" dirty="0" err="1" smtClean="0"/>
              <a:t>Fiz</a:t>
            </a:r>
            <a:r>
              <a:rPr lang="en-US" dirty="0" smtClean="0"/>
              <a:t> was the first airplane to cross the United States. The flight took 84 days, stopping 70 times</a:t>
            </a:r>
          </a:p>
          <a:p>
            <a:pPr>
              <a:buFont typeface="Arial" pitchFamily="34" charset="0"/>
              <a:buChar char="•"/>
            </a:pPr>
            <a:r>
              <a:rPr lang="en-US" dirty="0" smtClean="0"/>
              <a:t> 1912, a Wright Brothers plane, the first airplane armed with a machine gun was flown at an airport in College Park, Maryland. (airports were created in 1909)</a:t>
            </a:r>
          </a:p>
          <a:p>
            <a:pPr>
              <a:buFont typeface="Arial" pitchFamily="34" charset="0"/>
              <a:buChar char="•"/>
            </a:pPr>
            <a:r>
              <a:rPr lang="en-US" dirty="0" smtClean="0"/>
              <a:t>1914 an Aviation Section of the Signal Corps was established (</a:t>
            </a:r>
            <a:r>
              <a:rPr lang="en-US" dirty="0" err="1" smtClean="0"/>
              <a:t>Bellis</a:t>
            </a:r>
            <a:r>
              <a:rPr lang="en-US" dirty="0" smtClean="0"/>
              <a:t>, 1997)</a:t>
            </a:r>
          </a:p>
        </p:txBody>
      </p:sp>
      <p:grpSp>
        <p:nvGrpSpPr>
          <p:cNvPr id="11" name="Group 10"/>
          <p:cNvGrpSpPr/>
          <p:nvPr/>
        </p:nvGrpSpPr>
        <p:grpSpPr>
          <a:xfrm>
            <a:off x="0" y="1066800"/>
            <a:ext cx="6629400" cy="4314825"/>
            <a:chOff x="0" y="1066800"/>
            <a:chExt cx="6248400" cy="4314825"/>
          </a:xfrm>
        </p:grpSpPr>
        <p:pic>
          <p:nvPicPr>
            <p:cNvPr id="1030" name="Picture 6"/>
            <p:cNvPicPr>
              <a:picLocks noChangeAspect="1" noChangeArrowheads="1"/>
            </p:cNvPicPr>
            <p:nvPr/>
          </p:nvPicPr>
          <p:blipFill>
            <a:blip r:embed="rId5"/>
            <a:srcRect/>
            <a:stretch>
              <a:fillRect/>
            </a:stretch>
          </p:blipFill>
          <p:spPr bwMode="auto">
            <a:xfrm>
              <a:off x="0" y="1066800"/>
              <a:ext cx="6248400" cy="4314825"/>
            </a:xfrm>
            <a:prstGeom prst="rect">
              <a:avLst/>
            </a:prstGeom>
            <a:noFill/>
            <a:ln w="9525">
              <a:noFill/>
              <a:miter lim="800000"/>
              <a:headEnd/>
              <a:tailEnd/>
            </a:ln>
            <a:effectLst/>
          </p:spPr>
        </p:pic>
        <p:sp>
          <p:nvSpPr>
            <p:cNvPr id="10" name="TextBox 9"/>
            <p:cNvSpPr txBox="1"/>
            <p:nvPr/>
          </p:nvSpPr>
          <p:spPr>
            <a:xfrm>
              <a:off x="0" y="1219200"/>
              <a:ext cx="2514600" cy="369332"/>
            </a:xfrm>
            <a:prstGeom prst="rect">
              <a:avLst/>
            </a:prstGeom>
            <a:noFill/>
          </p:spPr>
          <p:txBody>
            <a:bodyPr wrap="square" rtlCol="0">
              <a:spAutoFit/>
            </a:bodyPr>
            <a:lstStyle/>
            <a:p>
              <a:r>
                <a:rPr lang="en-US" dirty="0" smtClean="0"/>
                <a:t>(Wright Glider, 2008)</a:t>
              </a:r>
              <a:endParaRPr lang="en-US" dirty="0"/>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10" dur="1000" fill="hold"/>
                                        <p:tgtEl>
                                          <p:spTgt spid="11"/>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4" name="Picture 5"/>
          <p:cNvPicPr>
            <a:picLocks noChangeAspect="1" noChangeArrowheads="1"/>
          </p:cNvPicPr>
          <p:nvPr/>
        </p:nvPicPr>
        <p:blipFill>
          <a:blip r:embed="rId3"/>
          <a:srcRect/>
          <a:stretch>
            <a:fillRect/>
          </a:stretch>
        </p:blipFill>
        <p:spPr bwMode="auto">
          <a:xfrm>
            <a:off x="4495799" y="0"/>
            <a:ext cx="4648201" cy="4310136"/>
          </a:xfrm>
          <a:prstGeom prst="rect">
            <a:avLst/>
          </a:prstGeom>
          <a:noFill/>
          <a:ln w="9525">
            <a:noFill/>
            <a:miter lim="800000"/>
            <a:headEnd/>
            <a:tailEnd/>
          </a:ln>
          <a:effectLst/>
        </p:spPr>
      </p:pic>
      <p:pic>
        <p:nvPicPr>
          <p:cNvPr id="3229" name="Picture 3"/>
          <p:cNvPicPr>
            <a:picLocks noChangeAspect="1" noChangeArrowheads="1"/>
          </p:cNvPicPr>
          <p:nvPr/>
        </p:nvPicPr>
        <p:blipFill>
          <a:blip r:embed="rId4"/>
          <a:srcRect b="46847"/>
          <a:stretch>
            <a:fillRect/>
          </a:stretch>
        </p:blipFill>
        <p:spPr bwMode="auto">
          <a:xfrm>
            <a:off x="0" y="0"/>
            <a:ext cx="4724401" cy="3477004"/>
          </a:xfrm>
          <a:prstGeom prst="rect">
            <a:avLst/>
          </a:prstGeom>
          <a:noFill/>
          <a:ln w="9525">
            <a:noFill/>
            <a:miter lim="800000"/>
            <a:headEnd/>
            <a:tailEnd/>
          </a:ln>
          <a:effectLst/>
        </p:spPr>
      </p:pic>
      <p:sp>
        <p:nvSpPr>
          <p:cNvPr id="3227" name="Rectangle 3226"/>
          <p:cNvSpPr/>
          <p:nvPr/>
        </p:nvSpPr>
        <p:spPr>
          <a:xfrm>
            <a:off x="3352800" y="152400"/>
            <a:ext cx="3228641" cy="923330"/>
          </a:xfrm>
          <a:prstGeom prst="rect">
            <a:avLst/>
          </a:prstGeom>
        </p:spPr>
        <p:style>
          <a:lnRef idx="2">
            <a:schemeClr val="accent6"/>
          </a:lnRef>
          <a:fillRef idx="1">
            <a:schemeClr val="lt1"/>
          </a:fillRef>
          <a:effectRef idx="0">
            <a:schemeClr val="accent6"/>
          </a:effectRef>
          <a:fontRef idx="minor">
            <a:schemeClr val="dk1"/>
          </a:fontRef>
        </p:style>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Helicopter</a:t>
            </a: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230" name="TextBox 3229"/>
          <p:cNvSpPr txBox="1"/>
          <p:nvPr/>
        </p:nvSpPr>
        <p:spPr>
          <a:xfrm>
            <a:off x="0" y="0"/>
            <a:ext cx="2438400" cy="369332"/>
          </a:xfrm>
          <a:prstGeom prst="rect">
            <a:avLst/>
          </a:prstGeom>
          <a:noFill/>
        </p:spPr>
        <p:txBody>
          <a:bodyPr wrap="square" rtlCol="0">
            <a:spAutoFit/>
          </a:bodyPr>
          <a:lstStyle/>
          <a:p>
            <a:r>
              <a:rPr lang="en-US" dirty="0" smtClean="0">
                <a:solidFill>
                  <a:schemeClr val="bg1"/>
                </a:solidFill>
              </a:rPr>
              <a:t>(Early helicopter, 2008)</a:t>
            </a:r>
            <a:endParaRPr lang="en-US" dirty="0">
              <a:solidFill>
                <a:schemeClr val="bg1"/>
              </a:solidFill>
            </a:endParaRPr>
          </a:p>
        </p:txBody>
      </p:sp>
      <p:pic>
        <p:nvPicPr>
          <p:cNvPr id="3231" name="Picture 4"/>
          <p:cNvPicPr>
            <a:picLocks noChangeAspect="1" noChangeArrowheads="1"/>
          </p:cNvPicPr>
          <p:nvPr/>
        </p:nvPicPr>
        <p:blipFill>
          <a:blip r:embed="rId5"/>
          <a:srcRect/>
          <a:stretch>
            <a:fillRect/>
          </a:stretch>
        </p:blipFill>
        <p:spPr bwMode="auto">
          <a:xfrm>
            <a:off x="4267201" y="4286250"/>
            <a:ext cx="4876800" cy="2571750"/>
          </a:xfrm>
          <a:prstGeom prst="rect">
            <a:avLst/>
          </a:prstGeom>
          <a:noFill/>
          <a:ln w="9525">
            <a:noFill/>
            <a:miter lim="800000"/>
            <a:headEnd/>
            <a:tailEnd/>
          </a:ln>
          <a:effectLst/>
        </p:spPr>
      </p:pic>
      <p:sp>
        <p:nvSpPr>
          <p:cNvPr id="3233" name="TextBox 3232"/>
          <p:cNvSpPr txBox="1"/>
          <p:nvPr/>
        </p:nvSpPr>
        <p:spPr>
          <a:xfrm>
            <a:off x="6629400" y="6488668"/>
            <a:ext cx="2743200" cy="369332"/>
          </a:xfrm>
          <a:prstGeom prst="rect">
            <a:avLst/>
          </a:prstGeom>
          <a:noFill/>
        </p:spPr>
        <p:txBody>
          <a:bodyPr wrap="square" rtlCol="0">
            <a:spAutoFit/>
          </a:bodyPr>
          <a:lstStyle/>
          <a:p>
            <a:r>
              <a:rPr lang="en-US" dirty="0" smtClean="0"/>
              <a:t>(Helicopter history, 2008)</a:t>
            </a:r>
            <a:endParaRPr lang="en-US" dirty="0"/>
          </a:p>
        </p:txBody>
      </p:sp>
      <p:pic>
        <p:nvPicPr>
          <p:cNvPr id="3236" name="Picture 7"/>
          <p:cNvPicPr>
            <a:picLocks noChangeAspect="1" noChangeArrowheads="1"/>
          </p:cNvPicPr>
          <p:nvPr/>
        </p:nvPicPr>
        <p:blipFill>
          <a:blip r:embed="rId6"/>
          <a:srcRect/>
          <a:stretch>
            <a:fillRect/>
          </a:stretch>
        </p:blipFill>
        <p:spPr bwMode="auto">
          <a:xfrm>
            <a:off x="0" y="3314700"/>
            <a:ext cx="4724400" cy="3543300"/>
          </a:xfrm>
          <a:prstGeom prst="rect">
            <a:avLst/>
          </a:prstGeom>
          <a:noFill/>
          <a:ln w="9525">
            <a:noFill/>
            <a:miter lim="800000"/>
            <a:headEnd/>
            <a:tailEnd/>
          </a:ln>
          <a:effectLst/>
        </p:spPr>
      </p:pic>
      <p:sp>
        <p:nvSpPr>
          <p:cNvPr id="3237" name="TextBox 3236"/>
          <p:cNvSpPr txBox="1"/>
          <p:nvPr/>
        </p:nvSpPr>
        <p:spPr>
          <a:xfrm>
            <a:off x="0" y="6488668"/>
            <a:ext cx="1981200" cy="369332"/>
          </a:xfrm>
          <a:prstGeom prst="rect">
            <a:avLst/>
          </a:prstGeom>
          <a:noFill/>
        </p:spPr>
        <p:txBody>
          <a:bodyPr wrap="square" rtlCol="0">
            <a:spAutoFit/>
          </a:bodyPr>
          <a:lstStyle/>
          <a:p>
            <a:r>
              <a:rPr lang="en-US" dirty="0" smtClean="0"/>
              <a:t>(Helicopter, 2008)</a:t>
            </a:r>
            <a:endParaRPr lang="en-US" dirty="0"/>
          </a:p>
        </p:txBody>
      </p:sp>
      <p:sp>
        <p:nvSpPr>
          <p:cNvPr id="3238" name="TextBox 3237"/>
          <p:cNvSpPr txBox="1"/>
          <p:nvPr/>
        </p:nvSpPr>
        <p:spPr>
          <a:xfrm>
            <a:off x="6705600" y="152400"/>
            <a:ext cx="2438400" cy="369332"/>
          </a:xfrm>
          <a:prstGeom prst="rect">
            <a:avLst/>
          </a:prstGeom>
          <a:noFill/>
        </p:spPr>
        <p:txBody>
          <a:bodyPr wrap="square" rtlCol="0">
            <a:spAutoFit/>
          </a:bodyPr>
          <a:lstStyle/>
          <a:p>
            <a:r>
              <a:rPr lang="en-US" dirty="0" smtClean="0"/>
              <a:t>(Army Helicopter,2008)</a:t>
            </a:r>
            <a:endParaRPr lang="en-US" dirty="0"/>
          </a:p>
        </p:txBody>
      </p:sp>
      <p:sp>
        <p:nvSpPr>
          <p:cNvPr id="3239" name="TextBox 3238"/>
          <p:cNvSpPr txBox="1"/>
          <p:nvPr/>
        </p:nvSpPr>
        <p:spPr>
          <a:xfrm rot="21309001">
            <a:off x="228600" y="1143000"/>
            <a:ext cx="5181600" cy="203132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smtClean="0"/>
              <a:t>The Helicopter was first imagined by, Italian inventor Leonardo </a:t>
            </a:r>
            <a:r>
              <a:rPr lang="en-US" dirty="0" err="1" smtClean="0"/>
              <a:t>Da</a:t>
            </a:r>
            <a:r>
              <a:rPr lang="en-US" dirty="0" smtClean="0"/>
              <a:t> Vinci who made made drawings of an </a:t>
            </a:r>
            <a:r>
              <a:rPr lang="en-US" dirty="0" err="1" smtClean="0"/>
              <a:t>ornithopter</a:t>
            </a:r>
            <a:r>
              <a:rPr lang="en-US" dirty="0" smtClean="0"/>
              <a:t> flying machine that some experts say inspired the modern day helicopter. In 1784, French inventor, </a:t>
            </a:r>
            <a:r>
              <a:rPr lang="en-US" dirty="0" err="1" smtClean="0"/>
              <a:t>Launoy</a:t>
            </a:r>
            <a:r>
              <a:rPr lang="en-US" dirty="0" smtClean="0"/>
              <a:t> and </a:t>
            </a:r>
            <a:r>
              <a:rPr lang="en-US" dirty="0" err="1" smtClean="0"/>
              <a:t>Bienvenue</a:t>
            </a:r>
            <a:r>
              <a:rPr lang="en-US" dirty="0" smtClean="0"/>
              <a:t> created a toy with a rotary-wing that could lift and fly and proved the principle of helicopter flight. (Lee, 2007)</a:t>
            </a:r>
            <a:endParaRPr lang="en-US" dirty="0"/>
          </a:p>
        </p:txBody>
      </p:sp>
      <p:sp>
        <p:nvSpPr>
          <p:cNvPr id="3240" name="TextBox 3239"/>
          <p:cNvSpPr txBox="1"/>
          <p:nvPr/>
        </p:nvSpPr>
        <p:spPr>
          <a:xfrm rot="21278223">
            <a:off x="4043823" y="2745786"/>
            <a:ext cx="5029200" cy="1754326"/>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smtClean="0"/>
              <a:t>Igor Sikorsky is credited with building the world's first helicopter in 1909 as well as being considered to be the "father" of helicopters. He is called that because he invented the first successful helicopter, upon which further designs were based.(bottom right is the machine he created). (Smith, 1999)</a:t>
            </a:r>
            <a:endParaRPr lang="en-US" dirty="0"/>
          </a:p>
        </p:txBody>
      </p:sp>
      <p:sp>
        <p:nvSpPr>
          <p:cNvPr id="3241" name="TextBox 3240"/>
          <p:cNvSpPr txBox="1"/>
          <p:nvPr/>
        </p:nvSpPr>
        <p:spPr>
          <a:xfrm rot="522032">
            <a:off x="351986" y="4440689"/>
            <a:ext cx="5257800" cy="203132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In 1944, American inventor Stanley Hiller, Jr. made the first helicopter with all metal </a:t>
            </a:r>
            <a:r>
              <a:rPr lang="en-US" dirty="0" err="1" smtClean="0"/>
              <a:t>rotorblades</a:t>
            </a:r>
            <a:r>
              <a:rPr lang="en-US" dirty="0" smtClean="0"/>
              <a:t> that were very stiff. They allowed helicopter to fly at speeds much faster than before. In 1949, Stanley Hiller piloted the first helicopter flight across the United States, flying a helicopter that he invented called the Hiller 360. (Lee, 2007)</a:t>
            </a:r>
            <a:endParaRPr lang="en-US" dirty="0"/>
          </a:p>
        </p:txBody>
      </p:sp>
      <p:sp>
        <p:nvSpPr>
          <p:cNvPr id="3242" name="TextBox 3241"/>
          <p:cNvSpPr txBox="1"/>
          <p:nvPr/>
        </p:nvSpPr>
        <p:spPr>
          <a:xfrm>
            <a:off x="2286000" y="2514600"/>
            <a:ext cx="4800600" cy="1477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t>A helicopter is any of a class of heavier-than-air craft that are lifted and sustained in the air horizontally by rotating wings or blades turning on vertical axes through power supplied by an engine.</a:t>
            </a:r>
            <a:endParaRPr lang="en-US" dirty="0"/>
          </a:p>
        </p:txBody>
      </p:sp>
      <p:grpSp>
        <p:nvGrpSpPr>
          <p:cNvPr id="3247" name="Group 3246"/>
          <p:cNvGrpSpPr/>
          <p:nvPr/>
        </p:nvGrpSpPr>
        <p:grpSpPr>
          <a:xfrm>
            <a:off x="381000" y="533400"/>
            <a:ext cx="8305800" cy="5562600"/>
            <a:chOff x="381000" y="533400"/>
            <a:chExt cx="8305800" cy="5562600"/>
          </a:xfrm>
        </p:grpSpPr>
        <p:grpSp>
          <p:nvGrpSpPr>
            <p:cNvPr id="3245" name="Group 3244"/>
            <p:cNvGrpSpPr/>
            <p:nvPr/>
          </p:nvGrpSpPr>
          <p:grpSpPr>
            <a:xfrm>
              <a:off x="381000" y="533400"/>
              <a:ext cx="8305800" cy="5562600"/>
              <a:chOff x="381000" y="533400"/>
              <a:chExt cx="8305800" cy="5562600"/>
            </a:xfrm>
          </p:grpSpPr>
          <p:pic>
            <p:nvPicPr>
              <p:cNvPr id="3244" name="Picture 8"/>
              <p:cNvPicPr>
                <a:picLocks noChangeAspect="1" noChangeArrowheads="1"/>
              </p:cNvPicPr>
              <p:nvPr/>
            </p:nvPicPr>
            <p:blipFill>
              <a:blip r:embed="rId7"/>
              <a:srcRect/>
              <a:stretch>
                <a:fillRect/>
              </a:stretch>
            </p:blipFill>
            <p:spPr bwMode="auto">
              <a:xfrm>
                <a:off x="381000" y="533400"/>
                <a:ext cx="8305800" cy="5562600"/>
              </a:xfrm>
              <a:prstGeom prst="rect">
                <a:avLst/>
              </a:prstGeom>
              <a:noFill/>
              <a:ln w="9525">
                <a:noFill/>
                <a:miter lim="800000"/>
                <a:headEnd/>
                <a:tailEnd/>
              </a:ln>
              <a:effectLst/>
            </p:spPr>
          </p:pic>
          <p:sp>
            <p:nvSpPr>
              <p:cNvPr id="3243" name="TextBox 3242"/>
              <p:cNvSpPr txBox="1"/>
              <p:nvPr/>
            </p:nvSpPr>
            <p:spPr>
              <a:xfrm>
                <a:off x="838200" y="4800600"/>
                <a:ext cx="6400800"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Both the plane and the helicopter have worked to help with the design of today’s aeronautic design. Such as the Jumbo Jet, Stealth fighters, Cargo plane, Rescue helicopter… All of these are a part of today’s society in means of rescue, war, and invention.</a:t>
                </a:r>
                <a:endParaRPr lang="en-US" dirty="0"/>
              </a:p>
            </p:txBody>
          </p:sp>
        </p:grpSp>
        <p:sp>
          <p:nvSpPr>
            <p:cNvPr id="3246" name="TextBox 3245"/>
            <p:cNvSpPr txBox="1"/>
            <p:nvPr/>
          </p:nvSpPr>
          <p:spPr>
            <a:xfrm>
              <a:off x="533400" y="609600"/>
              <a:ext cx="3581400" cy="369332"/>
            </a:xfrm>
            <a:prstGeom prst="rect">
              <a:avLst/>
            </a:prstGeom>
            <a:noFill/>
          </p:spPr>
          <p:txBody>
            <a:bodyPr wrap="square" rtlCol="0">
              <a:spAutoFit/>
            </a:bodyPr>
            <a:lstStyle/>
            <a:p>
              <a:r>
                <a:rPr lang="en-US" dirty="0" smtClean="0"/>
                <a:t>(Transportation invention, 2008)</a:t>
              </a:r>
              <a:endParaRPr lang="en-US" dirty="0"/>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1" nodeType="clickEffect">
                                  <p:stCondLst>
                                    <p:cond delay="0"/>
                                  </p:stCondLst>
                                  <p:iterate type="lt">
                                    <p:tmPct val="0"/>
                                  </p:iterate>
                                  <p:childTnLst>
                                    <p:set>
                                      <p:cBhvr>
                                        <p:cTn id="6" dur="1" fill="hold">
                                          <p:stCondLst>
                                            <p:cond delay="0"/>
                                          </p:stCondLst>
                                        </p:cTn>
                                        <p:tgtEl>
                                          <p:spTgt spid="3227"/>
                                        </p:tgtEl>
                                        <p:attrNameLst>
                                          <p:attrName>style.visibility</p:attrName>
                                        </p:attrNameLst>
                                      </p:cBhvr>
                                      <p:to>
                                        <p:strVal val="visible"/>
                                      </p:to>
                                    </p:set>
                                    <p:anim calcmode="lin" valueType="num">
                                      <p:cBhvr>
                                        <p:cTn id="7" dur="500" fill="hold"/>
                                        <p:tgtEl>
                                          <p:spTgt spid="3227"/>
                                        </p:tgtEl>
                                        <p:attrNameLst>
                                          <p:attrName>ppt_w</p:attrName>
                                        </p:attrNameLst>
                                      </p:cBhvr>
                                      <p:tavLst>
                                        <p:tav tm="0">
                                          <p:val>
                                            <p:fltVal val="0"/>
                                          </p:val>
                                        </p:tav>
                                        <p:tav tm="100000">
                                          <p:val>
                                            <p:strVal val="#ppt_w"/>
                                          </p:val>
                                        </p:tav>
                                      </p:tavLst>
                                    </p:anim>
                                    <p:anim calcmode="lin" valueType="num">
                                      <p:cBhvr>
                                        <p:cTn id="8" dur="500" fill="hold"/>
                                        <p:tgtEl>
                                          <p:spTgt spid="3227"/>
                                        </p:tgtEl>
                                        <p:attrNameLst>
                                          <p:attrName>ppt_h</p:attrName>
                                        </p:attrNameLst>
                                      </p:cBhvr>
                                      <p:tavLst>
                                        <p:tav tm="0">
                                          <p:val>
                                            <p:fltVal val="0"/>
                                          </p:val>
                                        </p:tav>
                                        <p:tav tm="100000">
                                          <p:val>
                                            <p:strVal val="#ppt_h"/>
                                          </p:val>
                                        </p:tav>
                                      </p:tavLst>
                                    </p:anim>
                                    <p:anim calcmode="lin" valueType="num">
                                      <p:cBhvr>
                                        <p:cTn id="9" dur="500" fill="hold"/>
                                        <p:tgtEl>
                                          <p:spTgt spid="3227"/>
                                        </p:tgtEl>
                                        <p:attrNameLst>
                                          <p:attrName>style.rotation</p:attrName>
                                        </p:attrNameLst>
                                      </p:cBhvr>
                                      <p:tavLst>
                                        <p:tav tm="0">
                                          <p:val>
                                            <p:fltVal val="360"/>
                                          </p:val>
                                        </p:tav>
                                        <p:tav tm="100000">
                                          <p:val>
                                            <p:fltVal val="0"/>
                                          </p:val>
                                        </p:tav>
                                      </p:tavLst>
                                    </p:anim>
                                    <p:animEffect transition="in" filter="fade">
                                      <p:cBhvr>
                                        <p:cTn id="10" dur="500"/>
                                        <p:tgtEl>
                                          <p:spTgt spid="3227"/>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grpId="0" nodeType="clickEffect">
                                  <p:stCondLst>
                                    <p:cond delay="0"/>
                                  </p:stCondLst>
                                  <p:iterate type="lt">
                                    <p:tmPct val="0"/>
                                  </p:iterate>
                                  <p:childTnLst>
                                    <p:animRot by="129600000">
                                      <p:cBhvr>
                                        <p:cTn id="14" dur="500" fill="hold"/>
                                        <p:tgtEl>
                                          <p:spTgt spid="3227"/>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3242"/>
                                        </p:tgtEl>
                                        <p:attrNameLst>
                                          <p:attrName>style.visibility</p:attrName>
                                        </p:attrNameLst>
                                      </p:cBhvr>
                                      <p:to>
                                        <p:strVal val="visible"/>
                                      </p:to>
                                    </p:set>
                                    <p:animScale>
                                      <p:cBhvr>
                                        <p:cTn id="19" dur="1000" decel="50000" fill="hold">
                                          <p:stCondLst>
                                            <p:cond delay="0"/>
                                          </p:stCondLst>
                                        </p:cTn>
                                        <p:tgtEl>
                                          <p:spTgt spid="32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3242"/>
                                        </p:tgtEl>
                                        <p:attrNameLst>
                                          <p:attrName>ppt_x</p:attrName>
                                          <p:attrName>ppt_y</p:attrName>
                                        </p:attrNameLst>
                                      </p:cBhvr>
                                    </p:animMotion>
                                    <p:animEffect transition="in" filter="fade">
                                      <p:cBhvr>
                                        <p:cTn id="21" dur="1000"/>
                                        <p:tgtEl>
                                          <p:spTgt spid="324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2" fill="hold" grpId="1" nodeType="clickEffect">
                                  <p:stCondLst>
                                    <p:cond delay="0"/>
                                  </p:stCondLst>
                                  <p:childTnLst>
                                    <p:anim calcmode="lin" valueType="num">
                                      <p:cBhvr additive="base">
                                        <p:cTn id="25" dur="500"/>
                                        <p:tgtEl>
                                          <p:spTgt spid="3242"/>
                                        </p:tgtEl>
                                        <p:attrNameLst>
                                          <p:attrName>ppt_x</p:attrName>
                                        </p:attrNameLst>
                                      </p:cBhvr>
                                      <p:tavLst>
                                        <p:tav tm="0">
                                          <p:val>
                                            <p:strVal val="ppt_x"/>
                                          </p:val>
                                        </p:tav>
                                        <p:tav tm="100000">
                                          <p:val>
                                            <p:strVal val="1+ppt_w/2"/>
                                          </p:val>
                                        </p:tav>
                                      </p:tavLst>
                                    </p:anim>
                                    <p:anim calcmode="lin" valueType="num">
                                      <p:cBhvr additive="base">
                                        <p:cTn id="26" dur="500"/>
                                        <p:tgtEl>
                                          <p:spTgt spid="3242"/>
                                        </p:tgtEl>
                                        <p:attrNameLst>
                                          <p:attrName>ppt_y</p:attrName>
                                        </p:attrNameLst>
                                      </p:cBhvr>
                                      <p:tavLst>
                                        <p:tav tm="0">
                                          <p:val>
                                            <p:strVal val="ppt_y"/>
                                          </p:val>
                                        </p:tav>
                                        <p:tav tm="100000">
                                          <p:val>
                                            <p:strVal val="ppt_y"/>
                                          </p:val>
                                        </p:tav>
                                      </p:tavLst>
                                    </p:anim>
                                    <p:set>
                                      <p:cBhvr>
                                        <p:cTn id="27" dur="1" fill="hold">
                                          <p:stCondLst>
                                            <p:cond delay="499"/>
                                          </p:stCondLst>
                                        </p:cTn>
                                        <p:tgtEl>
                                          <p:spTgt spid="324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1" nodeType="clickEffect">
                                  <p:stCondLst>
                                    <p:cond delay="0"/>
                                  </p:stCondLst>
                                  <p:childTnLst>
                                    <p:set>
                                      <p:cBhvr>
                                        <p:cTn id="31" dur="1" fill="hold">
                                          <p:stCondLst>
                                            <p:cond delay="0"/>
                                          </p:stCondLst>
                                        </p:cTn>
                                        <p:tgtEl>
                                          <p:spTgt spid="3239"/>
                                        </p:tgtEl>
                                        <p:attrNameLst>
                                          <p:attrName>style.visibility</p:attrName>
                                        </p:attrNameLst>
                                      </p:cBhvr>
                                      <p:to>
                                        <p:strVal val="visible"/>
                                      </p:to>
                                    </p:set>
                                    <p:animEffect transition="in" filter="fade">
                                      <p:cBhvr>
                                        <p:cTn id="32" dur="1000"/>
                                        <p:tgtEl>
                                          <p:spTgt spid="3239"/>
                                        </p:tgtEl>
                                      </p:cBhvr>
                                    </p:animEffect>
                                    <p:anim calcmode="lin" valueType="num">
                                      <p:cBhvr>
                                        <p:cTn id="33" dur="1000" fill="hold"/>
                                        <p:tgtEl>
                                          <p:spTgt spid="3239"/>
                                        </p:tgtEl>
                                        <p:attrNameLst>
                                          <p:attrName>ppt_x</p:attrName>
                                        </p:attrNameLst>
                                      </p:cBhvr>
                                      <p:tavLst>
                                        <p:tav tm="0">
                                          <p:val>
                                            <p:strVal val="#ppt_x"/>
                                          </p:val>
                                        </p:tav>
                                        <p:tav tm="100000">
                                          <p:val>
                                            <p:strVal val="#ppt_x"/>
                                          </p:val>
                                        </p:tav>
                                      </p:tavLst>
                                    </p:anim>
                                    <p:anim calcmode="lin" valueType="num">
                                      <p:cBhvr>
                                        <p:cTn id="34" dur="1000" fill="hold"/>
                                        <p:tgtEl>
                                          <p:spTgt spid="32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240"/>
                                        </p:tgtEl>
                                        <p:attrNameLst>
                                          <p:attrName>style.visibility</p:attrName>
                                        </p:attrNameLst>
                                      </p:cBhvr>
                                      <p:to>
                                        <p:strVal val="visible"/>
                                      </p:to>
                                    </p:set>
                                    <p:anim calcmode="lin" valueType="num">
                                      <p:cBhvr additive="base">
                                        <p:cTn id="39" dur="500" fill="hold"/>
                                        <p:tgtEl>
                                          <p:spTgt spid="3240"/>
                                        </p:tgtEl>
                                        <p:attrNameLst>
                                          <p:attrName>ppt_x</p:attrName>
                                        </p:attrNameLst>
                                      </p:cBhvr>
                                      <p:tavLst>
                                        <p:tav tm="0">
                                          <p:val>
                                            <p:strVal val="0-#ppt_w/2"/>
                                          </p:val>
                                        </p:tav>
                                        <p:tav tm="100000">
                                          <p:val>
                                            <p:strVal val="#ppt_x"/>
                                          </p:val>
                                        </p:tav>
                                      </p:tavLst>
                                    </p:anim>
                                    <p:anim calcmode="lin" valueType="num">
                                      <p:cBhvr additive="base">
                                        <p:cTn id="40" dur="500" fill="hold"/>
                                        <p:tgtEl>
                                          <p:spTgt spid="3240"/>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3241"/>
                                        </p:tgtEl>
                                        <p:attrNameLst>
                                          <p:attrName>style.visibility</p:attrName>
                                        </p:attrNameLst>
                                      </p:cBhvr>
                                      <p:to>
                                        <p:strVal val="visible"/>
                                      </p:to>
                                    </p:set>
                                    <p:anim calcmode="lin" valueType="num">
                                      <p:cBhvr additive="base">
                                        <p:cTn id="45" dur="500" fill="hold"/>
                                        <p:tgtEl>
                                          <p:spTgt spid="3241"/>
                                        </p:tgtEl>
                                        <p:attrNameLst>
                                          <p:attrName>ppt_x</p:attrName>
                                        </p:attrNameLst>
                                      </p:cBhvr>
                                      <p:tavLst>
                                        <p:tav tm="0">
                                          <p:val>
                                            <p:strVal val="1+#ppt_w/2"/>
                                          </p:val>
                                        </p:tav>
                                        <p:tav tm="100000">
                                          <p:val>
                                            <p:strVal val="#ppt_x"/>
                                          </p:val>
                                        </p:tav>
                                      </p:tavLst>
                                    </p:anim>
                                    <p:anim calcmode="lin" valueType="num">
                                      <p:cBhvr additive="base">
                                        <p:cTn id="46" dur="500" fill="hold"/>
                                        <p:tgtEl>
                                          <p:spTgt spid="3241"/>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5" presetClass="entr" presetSubtype="0" fill="hold" nodeType="clickEffect">
                                  <p:stCondLst>
                                    <p:cond delay="0"/>
                                  </p:stCondLst>
                                  <p:childTnLst>
                                    <p:set>
                                      <p:cBhvr>
                                        <p:cTn id="50" dur="1" fill="hold">
                                          <p:stCondLst>
                                            <p:cond delay="0"/>
                                          </p:stCondLst>
                                        </p:cTn>
                                        <p:tgtEl>
                                          <p:spTgt spid="3247"/>
                                        </p:tgtEl>
                                        <p:attrNameLst>
                                          <p:attrName>style.visibility</p:attrName>
                                        </p:attrNameLst>
                                      </p:cBhvr>
                                      <p:to>
                                        <p:strVal val="visible"/>
                                      </p:to>
                                    </p:set>
                                    <p:anim calcmode="lin" valueType="num">
                                      <p:cBhvr>
                                        <p:cTn id="51" dur="500" decel="50000" fill="hold">
                                          <p:stCondLst>
                                            <p:cond delay="0"/>
                                          </p:stCondLst>
                                        </p:cTn>
                                        <p:tgtEl>
                                          <p:spTgt spid="3247"/>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3247"/>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3247"/>
                                        </p:tgtEl>
                                        <p:attrNameLst>
                                          <p:attrName>ppt_w</p:attrName>
                                        </p:attrNameLst>
                                      </p:cBhvr>
                                      <p:tavLst>
                                        <p:tav tm="0">
                                          <p:val>
                                            <p:strVal val="#ppt_w*.05"/>
                                          </p:val>
                                        </p:tav>
                                        <p:tav tm="100000">
                                          <p:val>
                                            <p:strVal val="#ppt_w"/>
                                          </p:val>
                                        </p:tav>
                                      </p:tavLst>
                                    </p:anim>
                                    <p:anim calcmode="lin" valueType="num">
                                      <p:cBhvr>
                                        <p:cTn id="54" dur="1000" fill="hold"/>
                                        <p:tgtEl>
                                          <p:spTgt spid="3247"/>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3247"/>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3247"/>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3247"/>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3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7" grpId="0" animBg="1"/>
      <p:bldP spid="3227" grpId="1" animBg="1"/>
      <p:bldP spid="3239" grpId="1" animBg="1"/>
      <p:bldP spid="3240" grpId="0" animBg="1"/>
      <p:bldP spid="3241" grpId="0" animBg="1"/>
      <p:bldP spid="3242" grpId="0" animBg="1"/>
      <p:bldP spid="324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0"/>
          <a:ext cx="9144000" cy="6858000"/>
        </p:xfrm>
        <a:graphic>
          <a:graphicData uri="http://schemas.openxmlformats.org/drawingml/2006/table">
            <a:tbl>
              <a:tblPr firstRow="1" bandRow="1">
                <a:tableStyleId>{69CF1AB2-1976-4502-BF36-3FF5EA218861}</a:tableStyleId>
              </a:tblPr>
              <a:tblGrid>
                <a:gridCol w="3048000"/>
                <a:gridCol w="3048000"/>
                <a:gridCol w="3048000"/>
              </a:tblGrid>
              <a:tr h="6858000">
                <a:tc>
                  <a:txBody>
                    <a:bodyPr/>
                    <a:lstStyle/>
                    <a:p>
                      <a:endParaRPr lang="en-US" dirty="0"/>
                    </a:p>
                  </a:txBody>
                  <a:tcPr>
                    <a:solidFill>
                      <a:schemeClr val="tx1">
                        <a:lumMod val="50000"/>
                        <a:lumOff val="50000"/>
                      </a:schemeClr>
                    </a:solidFill>
                  </a:tcPr>
                </a:tc>
                <a:tc>
                  <a:txBody>
                    <a:bodyPr/>
                    <a:lstStyle/>
                    <a:p>
                      <a:endParaRPr lang="en-US" dirty="0"/>
                    </a:p>
                  </a:txBody>
                  <a:tcPr>
                    <a:solidFill>
                      <a:schemeClr val="accent2">
                        <a:lumMod val="40000"/>
                        <a:lumOff val="60000"/>
                      </a:schemeClr>
                    </a:solidFill>
                  </a:tcPr>
                </a:tc>
                <a:tc>
                  <a:txBody>
                    <a:bodyPr/>
                    <a:lstStyle/>
                    <a:p>
                      <a:endParaRPr lang="en-US" dirty="0"/>
                    </a:p>
                  </a:txBody>
                  <a:tcPr/>
                </a:tc>
              </a:tr>
            </a:tbl>
          </a:graphicData>
        </a:graphic>
      </p:graphicFrame>
      <p:sp>
        <p:nvSpPr>
          <p:cNvPr id="4" name="Rectangle 3"/>
          <p:cNvSpPr/>
          <p:nvPr/>
        </p:nvSpPr>
        <p:spPr>
          <a:xfrm>
            <a:off x="0" y="0"/>
            <a:ext cx="3048000" cy="830997"/>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48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Telegraph</a:t>
            </a:r>
            <a:endParaRPr lang="en-US" sz="48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grpSp>
        <p:nvGrpSpPr>
          <p:cNvPr id="22" name="Group 21"/>
          <p:cNvGrpSpPr/>
          <p:nvPr/>
        </p:nvGrpSpPr>
        <p:grpSpPr>
          <a:xfrm>
            <a:off x="2819400" y="0"/>
            <a:ext cx="3276600" cy="830997"/>
            <a:chOff x="2819400" y="0"/>
            <a:chExt cx="3276600" cy="830997"/>
          </a:xfrm>
        </p:grpSpPr>
        <p:sp>
          <p:nvSpPr>
            <p:cNvPr id="5" name="Rectangle 4"/>
            <p:cNvSpPr/>
            <p:nvPr/>
          </p:nvSpPr>
          <p:spPr>
            <a:xfrm>
              <a:off x="3048000" y="0"/>
              <a:ext cx="3048000" cy="830997"/>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4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Telephone</a:t>
              </a:r>
            </a:p>
          </p:txBody>
        </p:sp>
        <p:pic>
          <p:nvPicPr>
            <p:cNvPr id="2050" name="Picture 2" descr="C:\Program Files\Microsoft Office\MEDIA\OFFICE12\Bullets\BD21298_.gif"/>
            <p:cNvPicPr>
              <a:picLocks noChangeAspect="1" noChangeArrowheads="1"/>
            </p:cNvPicPr>
            <p:nvPr/>
          </p:nvPicPr>
          <p:blipFill>
            <a:blip r:embed="rId3"/>
            <a:srcRect/>
            <a:stretch>
              <a:fillRect/>
            </a:stretch>
          </p:blipFill>
          <p:spPr bwMode="auto">
            <a:xfrm>
              <a:off x="2819400" y="228600"/>
              <a:ext cx="442913" cy="442913"/>
            </a:xfrm>
            <a:prstGeom prst="rect">
              <a:avLst/>
            </a:prstGeom>
            <a:noFill/>
          </p:spPr>
        </p:pic>
      </p:grpSp>
      <p:grpSp>
        <p:nvGrpSpPr>
          <p:cNvPr id="23" name="Group 22"/>
          <p:cNvGrpSpPr/>
          <p:nvPr/>
        </p:nvGrpSpPr>
        <p:grpSpPr>
          <a:xfrm>
            <a:off x="6019800" y="0"/>
            <a:ext cx="3124200" cy="830997"/>
            <a:chOff x="6019800" y="0"/>
            <a:chExt cx="3124200" cy="830997"/>
          </a:xfrm>
        </p:grpSpPr>
        <p:sp>
          <p:nvSpPr>
            <p:cNvPr id="6" name="Rectangle 5"/>
            <p:cNvSpPr/>
            <p:nvPr/>
          </p:nvSpPr>
          <p:spPr>
            <a:xfrm>
              <a:off x="6096000" y="0"/>
              <a:ext cx="3048000" cy="830997"/>
            </a:xfrm>
            <a:prstGeom prst="rect">
              <a:avLst/>
            </a:prstGeom>
            <a:noFill/>
          </p:spPr>
          <p:txBody>
            <a:bodyPr wrap="square" lIns="91440" tIns="45720" rIns="91440" bIns="45720">
              <a:spAutoFit/>
              <a:scene3d>
                <a:camera prst="orthographicFront"/>
                <a:lightRig rig="threePt" dir="t"/>
              </a:scene3d>
              <a:sp3d extrusionH="57150">
                <a:bevelT w="38100" h="38100"/>
              </a:sp3d>
            </a:bodyPr>
            <a:lstStyle/>
            <a:p>
              <a:pPr algn="ctr"/>
              <a:r>
                <a:rPr lang="en-US" sz="48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Internet</a:t>
              </a:r>
              <a:endParaRPr lang="en-US" sz="48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8" name="Picture 2" descr="C:\Program Files\Microsoft Office\MEDIA\OFFICE12\Bullets\BD21298_.gif"/>
            <p:cNvPicPr>
              <a:picLocks noChangeAspect="1" noChangeArrowheads="1"/>
            </p:cNvPicPr>
            <p:nvPr/>
          </p:nvPicPr>
          <p:blipFill>
            <a:blip r:embed="rId3"/>
            <a:srcRect/>
            <a:stretch>
              <a:fillRect/>
            </a:stretch>
          </p:blipFill>
          <p:spPr bwMode="auto">
            <a:xfrm>
              <a:off x="6019800" y="152400"/>
              <a:ext cx="519113" cy="519113"/>
            </a:xfrm>
            <a:prstGeom prst="rect">
              <a:avLst/>
            </a:prstGeom>
            <a:noFill/>
          </p:spPr>
        </p:pic>
      </p:grpSp>
      <p:sp>
        <p:nvSpPr>
          <p:cNvPr id="9" name="TextBox 8"/>
          <p:cNvSpPr txBox="1"/>
          <p:nvPr/>
        </p:nvSpPr>
        <p:spPr>
          <a:xfrm>
            <a:off x="0" y="762000"/>
            <a:ext cx="2971800" cy="3416320"/>
          </a:xfrm>
          <a:prstGeom prst="rect">
            <a:avLst/>
          </a:prstGeom>
          <a:noFill/>
        </p:spPr>
        <p:txBody>
          <a:bodyPr wrap="square" rtlCol="0">
            <a:spAutoFit/>
          </a:bodyPr>
          <a:lstStyle/>
          <a:p>
            <a:r>
              <a:rPr lang="en-US" dirty="0" smtClean="0"/>
              <a:t>Created by Harrison </a:t>
            </a:r>
            <a:r>
              <a:rPr lang="en-US" dirty="0" err="1" smtClean="0"/>
              <a:t>Dyar</a:t>
            </a:r>
            <a:r>
              <a:rPr lang="en-US" dirty="0" smtClean="0"/>
              <a:t> in 1828, who sent electrical sparks through chemically treated paper tape to burn dots and dashes that was later called in to Morse code by Samuel Morse. The dots and dashes were used to form letters that could be used to communicate around the world. (</a:t>
            </a:r>
            <a:r>
              <a:rPr lang="en-US" dirty="0" err="1" smtClean="0"/>
              <a:t>Bellis</a:t>
            </a:r>
            <a:r>
              <a:rPr lang="en-US" dirty="0" smtClean="0"/>
              <a:t>, 1997)</a:t>
            </a:r>
          </a:p>
          <a:p>
            <a:endParaRPr lang="en-US" dirty="0"/>
          </a:p>
        </p:txBody>
      </p:sp>
      <p:sp>
        <p:nvSpPr>
          <p:cNvPr id="10" name="TextBox 9"/>
          <p:cNvSpPr txBox="1"/>
          <p:nvPr/>
        </p:nvSpPr>
        <p:spPr>
          <a:xfrm>
            <a:off x="3124200" y="3276600"/>
            <a:ext cx="2895600" cy="3693319"/>
          </a:xfrm>
          <a:prstGeom prst="rect">
            <a:avLst/>
          </a:prstGeom>
          <a:noFill/>
        </p:spPr>
        <p:txBody>
          <a:bodyPr wrap="square" rtlCol="0">
            <a:spAutoFit/>
          </a:bodyPr>
          <a:lstStyle/>
          <a:p>
            <a:r>
              <a:rPr lang="en-US" dirty="0" smtClean="0"/>
              <a:t>Successfully created by Alexander Graham Bell on March 10, 1876 where the first words transmitted were "Watson, come here; I want you.“  From Graham to his assistant Watson. Back then the telephone was owned by only the rich and still not as popular as </a:t>
            </a:r>
            <a:r>
              <a:rPr lang="en-US" dirty="0" err="1" smtClean="0"/>
              <a:t>todays</a:t>
            </a:r>
            <a:r>
              <a:rPr lang="en-US" dirty="0" smtClean="0"/>
              <a:t> culture in where we can communicate much easier than back then. (</a:t>
            </a:r>
            <a:r>
              <a:rPr lang="en-US" dirty="0" err="1" smtClean="0"/>
              <a:t>Bellis</a:t>
            </a:r>
            <a:r>
              <a:rPr lang="en-US" dirty="0" smtClean="0"/>
              <a:t>, 1997)</a:t>
            </a:r>
            <a:endParaRPr lang="en-US" dirty="0"/>
          </a:p>
        </p:txBody>
      </p:sp>
      <p:sp>
        <p:nvSpPr>
          <p:cNvPr id="11" name="TextBox 10"/>
          <p:cNvSpPr txBox="1"/>
          <p:nvPr/>
        </p:nvSpPr>
        <p:spPr>
          <a:xfrm>
            <a:off x="6248400" y="838200"/>
            <a:ext cx="2667000" cy="1923604"/>
          </a:xfrm>
          <a:prstGeom prst="rect">
            <a:avLst/>
          </a:prstGeom>
          <a:noFill/>
        </p:spPr>
        <p:txBody>
          <a:bodyPr wrap="square" rtlCol="0">
            <a:spAutoFit/>
          </a:bodyPr>
          <a:lstStyle/>
          <a:p>
            <a:r>
              <a:rPr lang="en-US" sz="1700" dirty="0" smtClean="0"/>
              <a:t>In the 1969, the U.S. government created ARPANET, connecting four western universities and allowing researchers to use the mainframes of any of the networked institutions.</a:t>
            </a:r>
            <a:endParaRPr lang="en-US" sz="1700" dirty="0"/>
          </a:p>
        </p:txBody>
      </p:sp>
      <p:sp>
        <p:nvSpPr>
          <p:cNvPr id="15" name="TextBox 14"/>
          <p:cNvSpPr txBox="1"/>
          <p:nvPr/>
        </p:nvSpPr>
        <p:spPr>
          <a:xfrm>
            <a:off x="6172200" y="4934396"/>
            <a:ext cx="2971800" cy="1923604"/>
          </a:xfrm>
          <a:prstGeom prst="rect">
            <a:avLst/>
          </a:prstGeom>
          <a:noFill/>
        </p:spPr>
        <p:txBody>
          <a:bodyPr wrap="square" rtlCol="0">
            <a:spAutoFit/>
          </a:bodyPr>
          <a:lstStyle/>
          <a:p>
            <a:r>
              <a:rPr lang="en-US" sz="1700" dirty="0" smtClean="0"/>
              <a:t>Now, new developments come to the Net one right after the other. It is this explosive growth in recent years that has captured the imagination of computer users the world over. (</a:t>
            </a:r>
            <a:r>
              <a:rPr lang="en-US" sz="1700" dirty="0" err="1" smtClean="0"/>
              <a:t>Carstarphen</a:t>
            </a:r>
            <a:r>
              <a:rPr lang="en-US" sz="1700" dirty="0" smtClean="0"/>
              <a:t>, 2006)</a:t>
            </a:r>
            <a:endParaRPr lang="en-US" sz="1700" dirty="0"/>
          </a:p>
        </p:txBody>
      </p:sp>
      <p:grpSp>
        <p:nvGrpSpPr>
          <p:cNvPr id="19" name="Group 18"/>
          <p:cNvGrpSpPr/>
          <p:nvPr/>
        </p:nvGrpSpPr>
        <p:grpSpPr>
          <a:xfrm>
            <a:off x="0" y="3810000"/>
            <a:ext cx="2895600" cy="3048000"/>
            <a:chOff x="0" y="3810000"/>
            <a:chExt cx="2895600" cy="3048000"/>
          </a:xfrm>
        </p:grpSpPr>
        <p:pic>
          <p:nvPicPr>
            <p:cNvPr id="2051" name="Picture 3"/>
            <p:cNvPicPr>
              <a:picLocks noChangeAspect="1" noChangeArrowheads="1"/>
            </p:cNvPicPr>
            <p:nvPr/>
          </p:nvPicPr>
          <p:blipFill>
            <a:blip r:embed="rId4"/>
            <a:srcRect/>
            <a:stretch>
              <a:fillRect/>
            </a:stretch>
          </p:blipFill>
          <p:spPr bwMode="auto">
            <a:xfrm>
              <a:off x="152400" y="3810000"/>
              <a:ext cx="2743200" cy="2922539"/>
            </a:xfrm>
            <a:prstGeom prst="rect">
              <a:avLst/>
            </a:prstGeom>
            <a:noFill/>
            <a:ln w="9525">
              <a:noFill/>
              <a:miter lim="800000"/>
              <a:headEnd/>
              <a:tailEnd/>
            </a:ln>
            <a:effectLst/>
          </p:spPr>
        </p:pic>
        <p:sp>
          <p:nvSpPr>
            <p:cNvPr id="16" name="TextBox 15"/>
            <p:cNvSpPr txBox="1"/>
            <p:nvPr/>
          </p:nvSpPr>
          <p:spPr>
            <a:xfrm>
              <a:off x="0" y="6488668"/>
              <a:ext cx="2057400" cy="369332"/>
            </a:xfrm>
            <a:prstGeom prst="rect">
              <a:avLst/>
            </a:prstGeom>
            <a:noFill/>
          </p:spPr>
          <p:txBody>
            <a:bodyPr wrap="square" rtlCol="0">
              <a:spAutoFit/>
            </a:bodyPr>
            <a:lstStyle/>
            <a:p>
              <a:r>
                <a:rPr lang="en-US" dirty="0" smtClean="0"/>
                <a:t>(Telegraph, 2008)</a:t>
              </a:r>
              <a:endParaRPr lang="en-US" dirty="0"/>
            </a:p>
          </p:txBody>
        </p:sp>
      </p:grpSp>
      <p:grpSp>
        <p:nvGrpSpPr>
          <p:cNvPr id="20" name="Group 19"/>
          <p:cNvGrpSpPr/>
          <p:nvPr/>
        </p:nvGrpSpPr>
        <p:grpSpPr>
          <a:xfrm>
            <a:off x="3124200" y="762000"/>
            <a:ext cx="3048000" cy="2514600"/>
            <a:chOff x="3124200" y="762000"/>
            <a:chExt cx="3048000" cy="2514600"/>
          </a:xfrm>
        </p:grpSpPr>
        <p:pic>
          <p:nvPicPr>
            <p:cNvPr id="2052" name="Picture 4"/>
            <p:cNvPicPr>
              <a:picLocks noChangeAspect="1" noChangeArrowheads="1"/>
            </p:cNvPicPr>
            <p:nvPr/>
          </p:nvPicPr>
          <p:blipFill>
            <a:blip r:embed="rId5"/>
            <a:srcRect/>
            <a:stretch>
              <a:fillRect/>
            </a:stretch>
          </p:blipFill>
          <p:spPr bwMode="auto">
            <a:xfrm>
              <a:off x="3124200" y="762000"/>
              <a:ext cx="2895600" cy="2514600"/>
            </a:xfrm>
            <a:prstGeom prst="rect">
              <a:avLst/>
            </a:prstGeom>
            <a:noFill/>
            <a:ln w="9525">
              <a:noFill/>
              <a:miter lim="800000"/>
              <a:headEnd/>
              <a:tailEnd/>
            </a:ln>
            <a:effectLst/>
          </p:spPr>
        </p:pic>
        <p:sp>
          <p:nvSpPr>
            <p:cNvPr id="17" name="TextBox 16"/>
            <p:cNvSpPr txBox="1"/>
            <p:nvPr/>
          </p:nvSpPr>
          <p:spPr>
            <a:xfrm>
              <a:off x="4038600" y="762000"/>
              <a:ext cx="2133600" cy="369332"/>
            </a:xfrm>
            <a:prstGeom prst="rect">
              <a:avLst/>
            </a:prstGeom>
            <a:noFill/>
          </p:spPr>
          <p:txBody>
            <a:bodyPr wrap="square" rtlCol="0">
              <a:spAutoFit/>
            </a:bodyPr>
            <a:lstStyle/>
            <a:p>
              <a:r>
                <a:rPr lang="en-US" dirty="0" smtClean="0"/>
                <a:t>(Graham Bell, 2008)</a:t>
              </a:r>
              <a:endParaRPr lang="en-US" dirty="0"/>
            </a:p>
          </p:txBody>
        </p:sp>
      </p:grpSp>
      <p:grpSp>
        <p:nvGrpSpPr>
          <p:cNvPr id="21" name="Group 20"/>
          <p:cNvGrpSpPr/>
          <p:nvPr/>
        </p:nvGrpSpPr>
        <p:grpSpPr>
          <a:xfrm>
            <a:off x="6172200" y="2743200"/>
            <a:ext cx="2971800" cy="2121932"/>
            <a:chOff x="6096000" y="2743200"/>
            <a:chExt cx="3048000" cy="2121932"/>
          </a:xfrm>
        </p:grpSpPr>
        <p:pic>
          <p:nvPicPr>
            <p:cNvPr id="2053" name="Picture 5"/>
            <p:cNvPicPr>
              <a:picLocks noChangeAspect="1" noChangeArrowheads="1"/>
            </p:cNvPicPr>
            <p:nvPr/>
          </p:nvPicPr>
          <p:blipFill>
            <a:blip r:embed="rId6"/>
            <a:srcRect/>
            <a:stretch>
              <a:fillRect/>
            </a:stretch>
          </p:blipFill>
          <p:spPr bwMode="auto">
            <a:xfrm>
              <a:off x="6096000" y="2743200"/>
              <a:ext cx="3048000" cy="2057400"/>
            </a:xfrm>
            <a:prstGeom prst="rect">
              <a:avLst/>
            </a:prstGeom>
            <a:noFill/>
            <a:ln w="9525">
              <a:noFill/>
              <a:miter lim="800000"/>
              <a:headEnd/>
              <a:tailEnd/>
            </a:ln>
            <a:effectLst/>
          </p:spPr>
        </p:pic>
        <p:sp>
          <p:nvSpPr>
            <p:cNvPr id="18" name="TextBox 17"/>
            <p:cNvSpPr txBox="1"/>
            <p:nvPr/>
          </p:nvSpPr>
          <p:spPr>
            <a:xfrm>
              <a:off x="7239000" y="4495800"/>
              <a:ext cx="1905000" cy="369332"/>
            </a:xfrm>
            <a:prstGeom prst="rect">
              <a:avLst/>
            </a:prstGeom>
            <a:noFill/>
          </p:spPr>
          <p:txBody>
            <a:bodyPr wrap="square" rtlCol="0">
              <a:spAutoFit/>
            </a:bodyPr>
            <a:lstStyle/>
            <a:p>
              <a:r>
                <a:rPr lang="en-US" dirty="0" smtClean="0">
                  <a:solidFill>
                    <a:schemeClr val="bg1"/>
                  </a:solidFill>
                </a:rPr>
                <a:t>(Internet, 2008)</a:t>
              </a:r>
              <a:endParaRPr lang="en-US" dirty="0">
                <a:solidFill>
                  <a:schemeClr val="bg1"/>
                </a:solidFill>
              </a:endParaRPr>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ox(in)">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4" presetClass="entr" presetSubtype="0" accel="10000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strVal val="#ppt_w*0.05"/>
                                          </p:val>
                                        </p:tav>
                                        <p:tav tm="100000">
                                          <p:val>
                                            <p:strVal val="#ppt_w"/>
                                          </p:val>
                                        </p:tav>
                                      </p:tavLst>
                                    </p:anim>
                                    <p:anim calcmode="lin" valueType="num">
                                      <p:cBhvr>
                                        <p:cTn id="39" dur="500" fill="hold"/>
                                        <p:tgtEl>
                                          <p:spTgt spid="10"/>
                                        </p:tgtEl>
                                        <p:attrNameLst>
                                          <p:attrName>ppt_h</p:attrName>
                                        </p:attrNameLst>
                                      </p:cBhvr>
                                      <p:tavLst>
                                        <p:tav tm="0">
                                          <p:val>
                                            <p:strVal val="#ppt_h"/>
                                          </p:val>
                                        </p:tav>
                                        <p:tav tm="100000">
                                          <p:val>
                                            <p:strVal val="#ppt_h"/>
                                          </p:val>
                                        </p:tav>
                                      </p:tavLst>
                                    </p:anim>
                                    <p:anim calcmode="lin" valueType="num">
                                      <p:cBhvr>
                                        <p:cTn id="40" dur="500" fill="hold"/>
                                        <p:tgtEl>
                                          <p:spTgt spid="10"/>
                                        </p:tgtEl>
                                        <p:attrNameLst>
                                          <p:attrName>ppt_x</p:attrName>
                                        </p:attrNameLst>
                                      </p:cBhvr>
                                      <p:tavLst>
                                        <p:tav tm="0">
                                          <p:val>
                                            <p:strVal val="#ppt_x-.2"/>
                                          </p:val>
                                        </p:tav>
                                        <p:tav tm="100000">
                                          <p:val>
                                            <p:strVal val="#ppt_x"/>
                                          </p:val>
                                        </p:tav>
                                      </p:tavLst>
                                    </p:anim>
                                    <p:anim calcmode="lin" valueType="num">
                                      <p:cBhvr>
                                        <p:cTn id="41" dur="500" fill="hold"/>
                                        <p:tgtEl>
                                          <p:spTgt spid="10"/>
                                        </p:tgtEl>
                                        <p:attrNameLst>
                                          <p:attrName>ppt_y</p:attrName>
                                        </p:attrNameLst>
                                      </p:cBhvr>
                                      <p:tavLst>
                                        <p:tav tm="0">
                                          <p:val>
                                            <p:strVal val="#ppt_y"/>
                                          </p:val>
                                        </p:tav>
                                        <p:tav tm="100000">
                                          <p:val>
                                            <p:strVal val="#ppt_y"/>
                                          </p:val>
                                        </p:tav>
                                      </p:tavLst>
                                    </p:anim>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5"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50" dur="1000" fill="hold"/>
                                        <p:tgtEl>
                                          <p:spTgt spid="23"/>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52"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Scale>
                                      <p:cBhvr>
                                        <p:cTn id="6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21"/>
                                        </p:tgtEl>
                                        <p:attrNameLst>
                                          <p:attrName>ppt_x</p:attrName>
                                          <p:attrName>ppt_y</p:attrName>
                                        </p:attrNameLst>
                                      </p:cBhvr>
                                    </p:animMotion>
                                    <p:animEffect transition="in" filter="fade">
                                      <p:cBhvr>
                                        <p:cTn id="68" dur="10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54" presetClass="entr" presetSubtype="0" accel="10000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 calcmode="lin" valueType="num">
                                      <p:cBhvr>
                                        <p:cTn id="73" dur="500" fill="hold"/>
                                        <p:tgtEl>
                                          <p:spTgt spid="15"/>
                                        </p:tgtEl>
                                        <p:attrNameLst>
                                          <p:attrName>ppt_w</p:attrName>
                                        </p:attrNameLst>
                                      </p:cBhvr>
                                      <p:tavLst>
                                        <p:tav tm="0">
                                          <p:val>
                                            <p:strVal val="#ppt_w*0.05"/>
                                          </p:val>
                                        </p:tav>
                                        <p:tav tm="100000">
                                          <p:val>
                                            <p:strVal val="#ppt_w"/>
                                          </p:val>
                                        </p:tav>
                                      </p:tavLst>
                                    </p:anim>
                                    <p:anim calcmode="lin" valueType="num">
                                      <p:cBhvr>
                                        <p:cTn id="74" dur="500" fill="hold"/>
                                        <p:tgtEl>
                                          <p:spTgt spid="15"/>
                                        </p:tgtEl>
                                        <p:attrNameLst>
                                          <p:attrName>ppt_h</p:attrName>
                                        </p:attrNameLst>
                                      </p:cBhvr>
                                      <p:tavLst>
                                        <p:tav tm="0">
                                          <p:val>
                                            <p:strVal val="#ppt_h"/>
                                          </p:val>
                                        </p:tav>
                                        <p:tav tm="100000">
                                          <p:val>
                                            <p:strVal val="#ppt_h"/>
                                          </p:val>
                                        </p:tav>
                                      </p:tavLst>
                                    </p:anim>
                                    <p:anim calcmode="lin" valueType="num">
                                      <p:cBhvr>
                                        <p:cTn id="75" dur="500" fill="hold"/>
                                        <p:tgtEl>
                                          <p:spTgt spid="15"/>
                                        </p:tgtEl>
                                        <p:attrNameLst>
                                          <p:attrName>ppt_x</p:attrName>
                                        </p:attrNameLst>
                                      </p:cBhvr>
                                      <p:tavLst>
                                        <p:tav tm="0">
                                          <p:val>
                                            <p:strVal val="#ppt_x-.2"/>
                                          </p:val>
                                        </p:tav>
                                        <p:tav tm="100000">
                                          <p:val>
                                            <p:strVal val="#ppt_x"/>
                                          </p:val>
                                        </p:tav>
                                      </p:tavLst>
                                    </p:anim>
                                    <p:anim calcmode="lin" valueType="num">
                                      <p:cBhvr>
                                        <p:cTn id="76" dur="500" fill="hold"/>
                                        <p:tgtEl>
                                          <p:spTgt spid="15"/>
                                        </p:tgtEl>
                                        <p:attrNameLst>
                                          <p:attrName>ppt_y</p:attrName>
                                        </p:attrNameLst>
                                      </p:cBhvr>
                                      <p:tavLst>
                                        <p:tav tm="0">
                                          <p:val>
                                            <p:strVal val="#ppt_y"/>
                                          </p:val>
                                        </p:tav>
                                        <p:tav tm="100000">
                                          <p:val>
                                            <p:strVal val="#ppt_y"/>
                                          </p:val>
                                        </p:tav>
                                      </p:tavLst>
                                    </p:anim>
                                    <p:animEffect transition="in" filter="fade">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3352800" y="0"/>
            <a:ext cx="2008884" cy="584775"/>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lgn="ctr"/>
            <a:r>
              <a:rPr lang="en-US" sz="3200" dirty="0" smtClean="0"/>
              <a:t>Conclusion</a:t>
            </a:r>
            <a:endParaRPr lang="en-US" sz="3200" dirty="0"/>
          </a:p>
        </p:txBody>
      </p:sp>
      <p:grpSp>
        <p:nvGrpSpPr>
          <p:cNvPr id="7" name="Group 6"/>
          <p:cNvGrpSpPr/>
          <p:nvPr/>
        </p:nvGrpSpPr>
        <p:grpSpPr>
          <a:xfrm>
            <a:off x="0" y="609600"/>
            <a:ext cx="9144000" cy="6248400"/>
            <a:chOff x="0" y="609600"/>
            <a:chExt cx="9144000" cy="6248400"/>
          </a:xfrm>
        </p:grpSpPr>
        <p:grpSp>
          <p:nvGrpSpPr>
            <p:cNvPr id="6" name="Group 5"/>
            <p:cNvGrpSpPr/>
            <p:nvPr/>
          </p:nvGrpSpPr>
          <p:grpSpPr>
            <a:xfrm>
              <a:off x="0" y="609600"/>
              <a:ext cx="9144000" cy="6248400"/>
              <a:chOff x="0" y="609600"/>
              <a:chExt cx="9144000" cy="6248400"/>
            </a:xfrm>
          </p:grpSpPr>
          <p:pic>
            <p:nvPicPr>
              <p:cNvPr id="11265" name="Picture 1"/>
              <p:cNvPicPr>
                <a:picLocks noChangeAspect="1" noChangeArrowheads="1"/>
              </p:cNvPicPr>
              <p:nvPr/>
            </p:nvPicPr>
            <p:blipFill>
              <a:blip r:embed="rId3"/>
              <a:srcRect/>
              <a:stretch>
                <a:fillRect/>
              </a:stretch>
            </p:blipFill>
            <p:spPr bwMode="auto">
              <a:xfrm rot="16200000">
                <a:off x="2857500" y="571500"/>
                <a:ext cx="3429000" cy="9144000"/>
              </a:xfrm>
              <a:prstGeom prst="rect">
                <a:avLst/>
              </a:prstGeom>
              <a:noFill/>
              <a:ln w="9525">
                <a:noFill/>
                <a:miter lim="800000"/>
                <a:headEnd/>
                <a:tailEnd/>
              </a:ln>
              <a:effectLst/>
            </p:spPr>
          </p:pic>
          <p:sp>
            <p:nvSpPr>
              <p:cNvPr id="3" name="TextBox 2"/>
              <p:cNvSpPr txBox="1"/>
              <p:nvPr/>
            </p:nvSpPr>
            <p:spPr>
              <a:xfrm>
                <a:off x="609600" y="609600"/>
                <a:ext cx="7848600" cy="35394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800" dirty="0" smtClean="0">
                    <a:latin typeface="Arial" pitchFamily="34" charset="0"/>
                    <a:cs typeface="Arial" pitchFamily="34" charset="0"/>
                  </a:rPr>
                  <a:t>So in conclusion, due to the continuous advances in technology America has grown to become a fast paced society that is ultimately connected as a country through transportation in the physical sense as well as the virtual, even though some advances in technology have hindered America, a majority has worked in favor for the American dream.</a:t>
                </a:r>
              </a:p>
            </p:txBody>
          </p:sp>
        </p:grpSp>
        <p:sp>
          <p:nvSpPr>
            <p:cNvPr id="5" name="TextBox 4"/>
            <p:cNvSpPr txBox="1"/>
            <p:nvPr/>
          </p:nvSpPr>
          <p:spPr>
            <a:xfrm>
              <a:off x="0" y="6488668"/>
              <a:ext cx="1600200" cy="369332"/>
            </a:xfrm>
            <a:prstGeom prst="rect">
              <a:avLst/>
            </a:prstGeom>
            <a:noFill/>
          </p:spPr>
          <p:txBody>
            <a:bodyPr wrap="square" rtlCol="0">
              <a:spAutoFit/>
            </a:bodyPr>
            <a:lstStyle/>
            <a:p>
              <a:r>
                <a:rPr lang="en-US" dirty="0" smtClean="0"/>
                <a:t>(Shuttle, 2008)</a:t>
              </a:r>
              <a:endParaRPr lang="en-US" dirty="0"/>
            </a:p>
          </p:txBody>
        </p:sp>
      </p:gr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2000" fill="hold"/>
                                        <p:tgtEl>
                                          <p:spTgt spid="7"/>
                                        </p:tgtEl>
                                        <p:attrNameLst>
                                          <p:attrName>ppt_x</p:attrName>
                                        </p:attrNameLst>
                                      </p:cBhvr>
                                      <p:tavLst>
                                        <p:tav tm="0">
                                          <p:val>
                                            <p:strVal val="1+#ppt_w/2"/>
                                          </p:val>
                                        </p:tav>
                                        <p:tav tm="100000">
                                          <p:val>
                                            <p:strVal val="#ppt_x"/>
                                          </p:val>
                                        </p:tav>
                                      </p:tavLst>
                                    </p:anim>
                                    <p:anim calcmode="lin" valueType="num">
                                      <p:cBhvr additive="base">
                                        <p:cTn id="15"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0"/>
            <a:ext cx="1981200" cy="4616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400" u="sng" dirty="0" smtClean="0">
                <a:latin typeface="Aharoni" pitchFamily="2" charset="-79"/>
                <a:cs typeface="Aharoni" pitchFamily="2" charset="-79"/>
              </a:rPr>
              <a:t>References</a:t>
            </a:r>
            <a:endParaRPr lang="en-US" u="sng" dirty="0"/>
          </a:p>
        </p:txBody>
      </p:sp>
      <p:sp>
        <p:nvSpPr>
          <p:cNvPr id="3" name="TextBox 2"/>
          <p:cNvSpPr txBox="1"/>
          <p:nvPr/>
        </p:nvSpPr>
        <p:spPr>
          <a:xfrm>
            <a:off x="0" y="533400"/>
            <a:ext cx="9144000" cy="6463308"/>
          </a:xfrm>
          <a:prstGeom prst="rect">
            <a:avLst/>
          </a:prstGeom>
          <a:noFill/>
        </p:spPr>
        <p:txBody>
          <a:bodyPr wrap="square" rtlCol="0">
            <a:spAutoFit/>
          </a:bodyPr>
          <a:lstStyle/>
          <a:p>
            <a:r>
              <a:rPr lang="en-US" dirty="0" smtClean="0"/>
              <a:t>(2008). Alexander Graham Bell. Retrieved May 24, 2008, from Google Images Web site: 	http://www.google.com</a:t>
            </a:r>
          </a:p>
          <a:p>
            <a:r>
              <a:rPr lang="en-US" dirty="0" smtClean="0"/>
              <a:t>(2008). Army Helicopter. Retrieved May 25, 2008, from Google Images Web site: 	http://www.google.com</a:t>
            </a:r>
          </a:p>
          <a:p>
            <a:r>
              <a:rPr lang="en-US" dirty="0" err="1" smtClean="0"/>
              <a:t>Bellis</a:t>
            </a:r>
            <a:r>
              <a:rPr lang="en-US" dirty="0" smtClean="0"/>
              <a:t>, M (1997). The History of Telegraph. Retrieved May 24, 2008, from About.com Web 	site: http://inventors.about.com/od/tstartinventions/a/telegraph.htm</a:t>
            </a:r>
          </a:p>
          <a:p>
            <a:r>
              <a:rPr lang="en-US" dirty="0" err="1" smtClean="0"/>
              <a:t>Bellis</a:t>
            </a:r>
            <a:r>
              <a:rPr lang="en-US" dirty="0" smtClean="0"/>
              <a:t>, M (1997). The History of the Automobile. Retrieved May 22, 2008, from About.com Web 	site: http://inventors.about.com/library/weekly/aacarssteama.htm</a:t>
            </a:r>
          </a:p>
          <a:p>
            <a:r>
              <a:rPr lang="en-US" dirty="0" err="1" smtClean="0"/>
              <a:t>Bellis</a:t>
            </a:r>
            <a:r>
              <a:rPr lang="en-US" dirty="0" smtClean="0"/>
              <a:t>, M (1997). The Telephone. Retrieved May 24, 2008, from About.com Web site: 	http://inventors.about.com/od/bstartinventors/a/telephone.htm</a:t>
            </a:r>
          </a:p>
          <a:p>
            <a:r>
              <a:rPr lang="en-US" dirty="0" err="1" smtClean="0"/>
              <a:t>Bellis</a:t>
            </a:r>
            <a:r>
              <a:rPr lang="en-US" dirty="0" smtClean="0"/>
              <a:t>, M (1997). The Wright Brothers. Retrieved May 24, 2008, from About.com Web site: 	http://inventors.about.com/library/inventors/bl_wright_brothers.htm</a:t>
            </a:r>
          </a:p>
          <a:p>
            <a:r>
              <a:rPr lang="en-US" dirty="0" smtClean="0"/>
              <a:t>(2008). Biofuel. Retrieved May 25, 2008, from Google Images Website: http://www.google.com</a:t>
            </a:r>
          </a:p>
          <a:p>
            <a:endParaRPr lang="en-US" dirty="0" smtClean="0"/>
          </a:p>
          <a:p>
            <a:r>
              <a:rPr lang="en-US" dirty="0" smtClean="0"/>
              <a:t>Brooks, J (2004). Wright Brother's History. Retrieved May 24, 2008, from centennial of flight 	Web site: http://www.centennialofflight.gov/wbh/index.htm</a:t>
            </a:r>
          </a:p>
          <a:p>
            <a:r>
              <a:rPr lang="en-US" dirty="0" err="1" smtClean="0"/>
              <a:t>Carstarphen</a:t>
            </a:r>
            <a:r>
              <a:rPr lang="en-US" dirty="0" smtClean="0"/>
              <a:t>, L (2006). History of Internet. Retrieved May 24, 2008, from Yahoo.com Web site: 	http://smithsonian.yahoo.com/birthoftheinternet.html</a:t>
            </a:r>
          </a:p>
          <a:p>
            <a:r>
              <a:rPr lang="en-US" dirty="0" smtClean="0"/>
              <a:t>(2008). Early Helicopter. Retrieved May 25, 2008, from Google Images Web site: 	http://www.google.com</a:t>
            </a:r>
          </a:p>
          <a:p>
            <a:r>
              <a:rPr lang="en-US" dirty="0" smtClean="0"/>
              <a:t>(2008). Electric Car. Retrieved May 25, 2008, from Google Images Website: 	http://www.google.com  </a:t>
            </a:r>
          </a:p>
          <a:p>
            <a:endParaRPr lang="en-US" dirty="0" smtClean="0"/>
          </a:p>
        </p:txBody>
      </p:sp>
    </p:spTree>
  </p:cSld>
  <p:clrMapOvr>
    <a:masterClrMapping/>
  </p:clrMapOvr>
  <p:transition>
    <p:newsfla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7571303"/>
          </a:xfrm>
          <a:prstGeom prst="rect">
            <a:avLst/>
          </a:prstGeom>
          <a:noFill/>
        </p:spPr>
        <p:txBody>
          <a:bodyPr wrap="square" rtlCol="0">
            <a:spAutoFit/>
          </a:bodyPr>
          <a:lstStyle/>
          <a:p>
            <a:r>
              <a:rPr lang="en-US" dirty="0" smtClean="0"/>
              <a:t>(2008). Helicopter History. Retrieved May 25, 2008, from Google Images Web site: 	http://www.google.com</a:t>
            </a:r>
          </a:p>
          <a:p>
            <a:r>
              <a:rPr lang="en-US" dirty="0" smtClean="0"/>
              <a:t>(2008). Helicopter. Retrieved May 25, 2008, from Google Images Web site: 	http://www.google.com</a:t>
            </a:r>
          </a:p>
          <a:p>
            <a:r>
              <a:rPr lang="en-US" dirty="0" smtClean="0"/>
              <a:t>Hess, S.M. (2008). Biofuel History. Retrieved May 25, 2008, from How Stuff works Web site: 	http://auto.howstuffworks.com/biodiesel2.htm</a:t>
            </a:r>
          </a:p>
          <a:p>
            <a:r>
              <a:rPr lang="en-US" dirty="0" smtClean="0"/>
              <a:t>(2008). Internet. Retrieved May 24, 2008, from Google Images Web site: 	http://www.google.com</a:t>
            </a:r>
          </a:p>
          <a:p>
            <a:r>
              <a:rPr lang="en-US" dirty="0" err="1" smtClean="0"/>
              <a:t>Karim</a:t>
            </a:r>
            <a:r>
              <a:rPr lang="en-US" dirty="0" smtClean="0"/>
              <a:t>, N (2008). Fuels of the Future. Retrieved May 25, 2008, from Think Quest Web site: 	http://library.thinkquest.org/04oct/00927/index.htm</a:t>
            </a:r>
          </a:p>
          <a:p>
            <a:r>
              <a:rPr lang="en-US" dirty="0" smtClean="0"/>
              <a:t>Lee, T (2007). history of helicopters. Retrieved May 25, 2008, from Rotaryaction.com Web site: 	http://www.rotaryaction.com/history.html</a:t>
            </a:r>
          </a:p>
          <a:p>
            <a:r>
              <a:rPr lang="en-US" dirty="0" smtClean="0"/>
              <a:t>(2008). Model T. Retrieved May 25, 2008, from Google Images Website: http://www.google.com</a:t>
            </a:r>
          </a:p>
          <a:p>
            <a:r>
              <a:rPr lang="en-US" dirty="0" smtClean="0"/>
              <a:t> </a:t>
            </a:r>
          </a:p>
          <a:p>
            <a:r>
              <a:rPr lang="en-US" dirty="0" smtClean="0"/>
              <a:t>(2008). Nicolas Joseph </a:t>
            </a:r>
            <a:r>
              <a:rPr lang="en-US" dirty="0" err="1" smtClean="0"/>
              <a:t>Cugnot</a:t>
            </a:r>
            <a:r>
              <a:rPr lang="en-US" dirty="0" smtClean="0"/>
              <a:t>. Retrieved May 22, 2008, from Google Images Web site: 	http://www.google.com</a:t>
            </a:r>
          </a:p>
          <a:p>
            <a:r>
              <a:rPr lang="en-US" dirty="0" smtClean="0"/>
              <a:t>(2008). Orville Wright. Retrieved May 24, 2008, from Google Images Web site: 	http://www.google.com</a:t>
            </a:r>
          </a:p>
          <a:p>
            <a:r>
              <a:rPr lang="en-US" dirty="0" smtClean="0"/>
              <a:t>(2008). Richard Trevithick. Retrieved May 22, 2008, from Google Images Web site: 	http://www.google.com</a:t>
            </a:r>
          </a:p>
          <a:p>
            <a:r>
              <a:rPr lang="en-US" dirty="0" smtClean="0"/>
              <a:t>(2008). Richard Trevithick circus. Retrieved May 25, 2008, from Google Images Web site: 	http://www.google.com</a:t>
            </a:r>
          </a:p>
          <a:p>
            <a:r>
              <a:rPr lang="en-US" dirty="0" smtClean="0"/>
              <a:t>Sheen, L (1997). The History of the electric Automobile. Retrieved May 25, 2008, from 	About.com Web site: http://inventors.about.com/library/weekly/aacarselectrica.htm </a:t>
            </a:r>
          </a:p>
          <a:p>
            <a:r>
              <a:rPr lang="en-US" dirty="0" smtClean="0"/>
              <a:t>(2008). Shuttle. Retrieved May 25, 2008, from Google Images Web site: http://www.google.com </a:t>
            </a:r>
          </a:p>
          <a:p>
            <a:endParaRPr lang="en-US" dirty="0" smtClean="0"/>
          </a:p>
          <a:p>
            <a:endParaRPr lang="en-US" dirty="0"/>
          </a:p>
        </p:txBody>
      </p:sp>
    </p:spTree>
  </p:cSld>
  <p:clrMapOvr>
    <a:masterClrMapping/>
  </p:clrMapOvr>
  <p:transition>
    <p:newsfla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6463308"/>
          </a:xfrm>
          <a:prstGeom prst="rect">
            <a:avLst/>
          </a:prstGeom>
          <a:noFill/>
        </p:spPr>
        <p:txBody>
          <a:bodyPr wrap="square" rtlCol="0">
            <a:spAutoFit/>
          </a:bodyPr>
          <a:lstStyle/>
          <a:p>
            <a:r>
              <a:rPr lang="en-US" dirty="0" err="1" smtClean="0"/>
              <a:t>Simkin</a:t>
            </a:r>
            <a:r>
              <a:rPr lang="en-US" dirty="0" smtClean="0"/>
              <a:t>, J (1995). Richard Trevithick. Retrieved May 24, 2008, from Spartacus Web site: 	http://www.spartacus.schoolnet.co.uk/RAtrevithick.htm</a:t>
            </a:r>
          </a:p>
          <a:p>
            <a:r>
              <a:rPr lang="en-US" dirty="0" smtClean="0"/>
              <a:t>Smith, K (1999). The History of the Helicopter. Retrieved May 25, 2008, from About.com Web 	site: http://inventors.about.com/od/hstartinventions/a/helicopter.htm</a:t>
            </a:r>
          </a:p>
          <a:p>
            <a:r>
              <a:rPr lang="en-US" dirty="0" smtClean="0"/>
              <a:t>(2008). Steam Engine. Retrieved May 22, 2008, from Google Images Web site: 	http://www.google.com</a:t>
            </a:r>
          </a:p>
          <a:p>
            <a:r>
              <a:rPr lang="en-US" dirty="0" smtClean="0"/>
              <a:t>(2008). Steam Locomotive. Retrieved May 22, 2008, from Google Images Web site: 	http://www.google.com</a:t>
            </a:r>
          </a:p>
          <a:p>
            <a:r>
              <a:rPr lang="en-US" dirty="0" smtClean="0"/>
              <a:t>(2008). Steam Powered Vehicle. Retrieved May 22, 2008, from Google Images Web site: 	http://www.google.com</a:t>
            </a:r>
          </a:p>
          <a:p>
            <a:r>
              <a:rPr lang="en-US" dirty="0" smtClean="0"/>
              <a:t>(2008). Telegraph. Retrieved May 24, 2008, from Google Images Web site: 	http://www.google.com </a:t>
            </a:r>
          </a:p>
          <a:p>
            <a:r>
              <a:rPr lang="en-US" dirty="0" smtClean="0"/>
              <a:t>(2008). Trains. Retrieved May 22, 2008, from Google Images Web site: http://www.google.com </a:t>
            </a:r>
          </a:p>
          <a:p>
            <a:endParaRPr lang="en-US" dirty="0" smtClean="0"/>
          </a:p>
          <a:p>
            <a:r>
              <a:rPr lang="en-US" dirty="0" smtClean="0"/>
              <a:t>(2008). Transportation. Retrieved May 25, 2008, from Google Images Web site: 	http://www.google.com</a:t>
            </a:r>
          </a:p>
          <a:p>
            <a:r>
              <a:rPr lang="en-US" dirty="0" smtClean="0"/>
              <a:t> (2008). Transportation invention. Retrieved May 25, 2008, from Google Images Web site: 	http://www.google.com</a:t>
            </a:r>
          </a:p>
          <a:p>
            <a:r>
              <a:rPr lang="en-US" dirty="0" smtClean="0"/>
              <a:t>(2008). Trucks. Retrieved May 22, 2008, from Google Images Web site: http://www.google.com </a:t>
            </a:r>
          </a:p>
          <a:p>
            <a:r>
              <a:rPr lang="en-US" dirty="0" smtClean="0"/>
              <a:t>(2008). Wilber Wright. Retrieved May 24, 2008, from Google Images Web site: 	http://www.google.com</a:t>
            </a:r>
          </a:p>
          <a:p>
            <a:r>
              <a:rPr lang="en-US" dirty="0" smtClean="0"/>
              <a:t>(2008). Wright Glider. Retrieved May 24, 2008, from Google Images Web site: 	http://www.google.com</a:t>
            </a:r>
            <a:endParaRPr lang="en-US" dirty="0"/>
          </a:p>
        </p:txBody>
      </p:sp>
    </p:spTree>
  </p:cSld>
  <p:clrMapOvr>
    <a:masterClrMapping/>
  </p:clrMapOvr>
  <p:transition>
    <p:newsfla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400" y="3810000"/>
            <a:ext cx="8839200" cy="2819400"/>
          </a:xfrm>
        </p:spPr>
        <p:style>
          <a:lnRef idx="1">
            <a:schemeClr val="dk1"/>
          </a:lnRef>
          <a:fillRef idx="2">
            <a:schemeClr val="dk1"/>
          </a:fillRef>
          <a:effectRef idx="1">
            <a:schemeClr val="dk1"/>
          </a:effectRef>
          <a:fontRef idx="minor">
            <a:schemeClr val="dk1"/>
          </a:fontRef>
        </p:style>
        <p:txBody>
          <a:bodyPr/>
          <a:lstStyle/>
          <a:p>
            <a:r>
              <a:rPr lang="en-US" dirty="0" smtClean="0"/>
              <a:t>Walking has been one of the oldest ways to get around since the dawn of time when people were just beginning to walk up-right. However In a historical context one can wonder what is so special to write about, well if it wasn’t for the ability to run the colony that was founded by William Penn would have never been founded on fair beliefs. William Penn, founder of Pennsylvania, found his land in a fair trade with the Native Indians where he paid 1200 pounds for as much land one man could go in one day, now if he had not picked his fastest runner he would have never gotten a large amount of land.  (Dr. Sandy </a:t>
            </a:r>
            <a:r>
              <a:rPr lang="en-US" dirty="0" err="1" smtClean="0"/>
              <a:t>Crihfield</a:t>
            </a:r>
            <a:r>
              <a:rPr lang="en-US" dirty="0" smtClean="0"/>
              <a:t> lecture, 2007)</a:t>
            </a:r>
          </a:p>
          <a:p>
            <a:endParaRPr lang="en-US" dirty="0" smtClean="0"/>
          </a:p>
          <a:p>
            <a:r>
              <a:rPr lang="en-US" dirty="0" smtClean="0"/>
              <a:t>The picture shows a pace, which can be said, sets the speed of development in a world of physical and economical growth. Also the picture above can also show the connectivity that the nation holds because of the multiple people all walking in the same direction. Another thing  would be the fact that with out the physical human movement nothing else would have ever been created or developed which is why it is possibly the most important evolutionary step in transportation.</a:t>
            </a:r>
            <a:endParaRPr lang="en-US" dirty="0"/>
          </a:p>
        </p:txBody>
      </p:sp>
      <p:pic>
        <p:nvPicPr>
          <p:cNvPr id="2052" name="Picture 4" descr="http://www.cancersa.org.au/cms_resources/images/Walk%20for%20Real%20Hope/WFRH-legs2.jpg"/>
          <p:cNvPicPr>
            <a:picLocks noChangeAspect="1" noChangeArrowheads="1"/>
          </p:cNvPicPr>
          <p:nvPr/>
        </p:nvPicPr>
        <p:blipFill>
          <a:blip r:embed="rId3"/>
          <a:srcRect/>
          <a:stretch>
            <a:fillRect/>
          </a:stretch>
        </p:blipFill>
        <p:spPr bwMode="auto">
          <a:xfrm>
            <a:off x="0" y="228600"/>
            <a:ext cx="9144000" cy="3333750"/>
          </a:xfrm>
          <a:prstGeom prst="rect">
            <a:avLst/>
          </a:prstGeom>
          <a:noFill/>
        </p:spPr>
      </p:pic>
      <p:sp>
        <p:nvSpPr>
          <p:cNvPr id="7" name="TextBox 6"/>
          <p:cNvSpPr txBox="1"/>
          <p:nvPr/>
        </p:nvSpPr>
        <p:spPr>
          <a:xfrm>
            <a:off x="2362200" y="0"/>
            <a:ext cx="4724400" cy="369332"/>
          </a:xfrm>
          <a:prstGeom prst="rect">
            <a:avLst/>
          </a:prstGeom>
          <a:noFill/>
        </p:spPr>
        <p:txBody>
          <a:bodyPr wrap="square" rtlCol="0">
            <a:spAutoFit/>
          </a:bodyPr>
          <a:lstStyle/>
          <a:p>
            <a:r>
              <a:rPr lang="en-US" dirty="0" smtClean="0"/>
              <a:t>Walking still going strong (Forever-Ever)</a:t>
            </a:r>
            <a:endParaRPr lang="en-US" dirty="0"/>
          </a:p>
        </p:txBody>
      </p:sp>
      <p:sp>
        <p:nvSpPr>
          <p:cNvPr id="8" name="TextBox 7"/>
          <p:cNvSpPr txBox="1"/>
          <p:nvPr/>
        </p:nvSpPr>
        <p:spPr>
          <a:xfrm>
            <a:off x="0" y="3276600"/>
            <a:ext cx="1676400" cy="381000"/>
          </a:xfrm>
          <a:prstGeom prst="rect">
            <a:avLst/>
          </a:prstGeom>
          <a:noFill/>
        </p:spPr>
        <p:txBody>
          <a:bodyPr wrap="square" rtlCol="0">
            <a:spAutoFit/>
          </a:bodyPr>
          <a:lstStyle/>
          <a:p>
            <a:r>
              <a:rPr lang="en-US" dirty="0" smtClean="0"/>
              <a:t>(Walking, 2007)</a:t>
            </a:r>
            <a:endParaRPr lang="en-US" dirty="0"/>
          </a:p>
        </p:txBody>
      </p:sp>
    </p:spTree>
  </p:cSld>
  <p:clrMapOvr>
    <a:masterClrMapping/>
  </p:clrMapOvr>
  <p:transition>
    <p:newsfla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ship-modelers-assn.org/Images/FS-HMSSirius.jpg"/>
          <p:cNvPicPr>
            <a:picLocks noGrp="1" noChangeAspect="1" noChangeArrowheads="1"/>
          </p:cNvPicPr>
          <p:nvPr>
            <p:ph type="pic" idx="1"/>
          </p:nvPr>
        </p:nvPicPr>
        <p:blipFill>
          <a:blip r:embed="rId3"/>
          <a:srcRect l="2554" r="2554"/>
          <a:stretch>
            <a:fillRect/>
          </a:stretch>
        </p:blipFill>
        <p:spPr bwMode="auto">
          <a:xfrm>
            <a:off x="533400" y="457200"/>
            <a:ext cx="7772400" cy="3135096"/>
          </a:xfrm>
          <a:prstGeom prst="rect">
            <a:avLst/>
          </a:prstGeom>
          <a:noFill/>
        </p:spPr>
      </p:pic>
      <p:sp>
        <p:nvSpPr>
          <p:cNvPr id="2" name="Title 1"/>
          <p:cNvSpPr>
            <a:spLocks noGrp="1"/>
          </p:cNvSpPr>
          <p:nvPr>
            <p:ph type="title"/>
          </p:nvPr>
        </p:nvSpPr>
        <p:spPr>
          <a:xfrm>
            <a:off x="2743200" y="3657600"/>
            <a:ext cx="3429000" cy="304800"/>
          </a:xfrm>
        </p:spPr>
        <p:txBody>
          <a:bodyPr>
            <a:normAutofit fontScale="90000"/>
          </a:bodyPr>
          <a:lstStyle/>
          <a:p>
            <a:r>
              <a:rPr lang="en-US" dirty="0" smtClean="0"/>
              <a:t>(American Colony Ships, 2007)</a:t>
            </a:r>
            <a:endParaRPr lang="en-US" dirty="0"/>
          </a:p>
        </p:txBody>
      </p:sp>
      <p:sp>
        <p:nvSpPr>
          <p:cNvPr id="4" name="Text Placeholder 3"/>
          <p:cNvSpPr>
            <a:spLocks noGrp="1"/>
          </p:cNvSpPr>
          <p:nvPr>
            <p:ph type="body" sz="half" idx="2"/>
          </p:nvPr>
        </p:nvSpPr>
        <p:spPr>
          <a:xfrm>
            <a:off x="152400" y="3962400"/>
            <a:ext cx="8686800" cy="266700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dirty="0" smtClean="0"/>
              <a:t>The Ship I have shown above represents the way hundreds of thousands of people travel across the sea to experience a new life and opportunities. The reason why I have the picture is because, this is the earliest use of transportation that is used in America and evolves the least as time goes on. The ship is also a symbol of a life as it contained passengers that gave their trust to the captains to get them across the Atlantic.</a:t>
            </a:r>
            <a:br>
              <a:rPr lang="en-US" dirty="0" smtClean="0"/>
            </a:br>
            <a:r>
              <a:rPr lang="en-US" dirty="0" smtClean="0"/>
              <a:t/>
            </a:r>
            <a:br>
              <a:rPr lang="en-US" dirty="0" smtClean="0"/>
            </a:br>
            <a:r>
              <a:rPr lang="en-US" dirty="0" smtClean="0"/>
              <a:t>Ever since the beginning of the American colonies, Immigrants have flocked together in large ships to come to America. As the picture above shows, a grand ship like those was able to transport thousands of families to the new world in hopes of a better life. The ship’s journey would last several weeks with passengers often becoming ill or dying, this proved to the fullest extent during the slave trade when tight and loose packing was implemented. The only way to even speed the trip up would be setting sail at an English  port because of the favorable currents compared to what even Christopher Columbus would agree with when he went against the currents and losing 2 ships as a result.(Dr. Sandy </a:t>
            </a:r>
            <a:r>
              <a:rPr lang="en-US" dirty="0" err="1" smtClean="0"/>
              <a:t>Crihfield’s</a:t>
            </a:r>
            <a:r>
              <a:rPr lang="en-US" dirty="0" smtClean="0"/>
              <a:t> Lecture, 2007)</a:t>
            </a:r>
            <a:endParaRPr lang="en-US" dirty="0"/>
          </a:p>
        </p:txBody>
      </p:sp>
      <p:sp>
        <p:nvSpPr>
          <p:cNvPr id="6" name="TextBox 5"/>
          <p:cNvSpPr txBox="1"/>
          <p:nvPr/>
        </p:nvSpPr>
        <p:spPr>
          <a:xfrm>
            <a:off x="2895600" y="0"/>
            <a:ext cx="3733800" cy="369332"/>
          </a:xfrm>
          <a:prstGeom prst="rect">
            <a:avLst/>
          </a:prstGeom>
          <a:noFill/>
        </p:spPr>
        <p:txBody>
          <a:bodyPr wrap="square" rtlCol="0">
            <a:spAutoFit/>
          </a:bodyPr>
          <a:lstStyle/>
          <a:p>
            <a:r>
              <a:rPr lang="en-US" dirty="0" smtClean="0"/>
              <a:t>Setting Sail for a New Life (1600-1877)</a:t>
            </a:r>
            <a:endParaRPr lang="en-US" dirty="0"/>
          </a:p>
        </p:txBody>
      </p:sp>
    </p:spTree>
  </p:cSld>
  <p:clrMapOvr>
    <a:masterClrMapping/>
  </p:clrMapOvr>
  <p:transition>
    <p:newsfla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77000"/>
            <a:ext cx="3657600" cy="381000"/>
          </a:xfrm>
        </p:spPr>
        <p:txBody>
          <a:bodyPr>
            <a:normAutofit fontScale="90000"/>
          </a:bodyPr>
          <a:lstStyle/>
          <a:p>
            <a:r>
              <a:rPr lang="en-US" dirty="0" smtClean="0"/>
              <a:t>(President Andrew Jackson, 2007)</a:t>
            </a:r>
            <a:endParaRPr lang="en-US" dirty="0"/>
          </a:p>
        </p:txBody>
      </p:sp>
      <p:sp>
        <p:nvSpPr>
          <p:cNvPr id="4" name="Text Placeholder 3"/>
          <p:cNvSpPr>
            <a:spLocks noGrp="1"/>
          </p:cNvSpPr>
          <p:nvPr>
            <p:ph type="body" sz="half" idx="2"/>
          </p:nvPr>
        </p:nvSpPr>
        <p:spPr>
          <a:xfrm>
            <a:off x="4114800" y="533400"/>
            <a:ext cx="4876800" cy="6096000"/>
          </a:xfrm>
        </p:spPr>
        <p:style>
          <a:lnRef idx="1">
            <a:schemeClr val="accent3"/>
          </a:lnRef>
          <a:fillRef idx="3">
            <a:schemeClr val="accent3"/>
          </a:fillRef>
          <a:effectRef idx="2">
            <a:schemeClr val="accent3"/>
          </a:effectRef>
          <a:fontRef idx="minor">
            <a:schemeClr val="lt1"/>
          </a:fontRef>
        </p:style>
        <p:txBody>
          <a:bodyPr>
            <a:noAutofit/>
          </a:bodyPr>
          <a:lstStyle/>
          <a:p>
            <a:r>
              <a:rPr lang="en-US" sz="1600" dirty="0" smtClean="0">
                <a:solidFill>
                  <a:schemeClr val="tx1"/>
                </a:solidFill>
              </a:rPr>
              <a:t>Between 1800 and 1840 the US experienced revolutionary improvements in transportation, which directly effected the individual transport and the economy.(</a:t>
            </a:r>
            <a:r>
              <a:rPr lang="en-US" sz="1600" dirty="0" err="1" smtClean="0">
                <a:solidFill>
                  <a:schemeClr val="tx1"/>
                </a:solidFill>
              </a:rPr>
              <a:t>Faragher</a:t>
            </a:r>
            <a:r>
              <a:rPr lang="en-US" sz="1600" dirty="0" smtClean="0">
                <a:solidFill>
                  <a:schemeClr val="tx1"/>
                </a:solidFill>
              </a:rPr>
              <a:t> ,</a:t>
            </a:r>
            <a:r>
              <a:rPr lang="en-US" sz="1600" dirty="0" err="1" smtClean="0">
                <a:solidFill>
                  <a:schemeClr val="tx1"/>
                </a:solidFill>
              </a:rPr>
              <a:t>Buhle</a:t>
            </a:r>
            <a:r>
              <a:rPr lang="en-US" sz="1600" dirty="0" smtClean="0">
                <a:solidFill>
                  <a:schemeClr val="tx1"/>
                </a:solidFill>
              </a:rPr>
              <a:t>, </a:t>
            </a:r>
            <a:r>
              <a:rPr lang="en-US" sz="1600" dirty="0" err="1" smtClean="0">
                <a:solidFill>
                  <a:schemeClr val="tx1"/>
                </a:solidFill>
              </a:rPr>
              <a:t>Czitrom</a:t>
            </a:r>
            <a:r>
              <a:rPr lang="en-US" sz="1600" dirty="0" smtClean="0">
                <a:solidFill>
                  <a:schemeClr val="tx1"/>
                </a:solidFill>
              </a:rPr>
              <a:t> &amp; </a:t>
            </a:r>
            <a:r>
              <a:rPr lang="en-US" sz="1600" dirty="0" err="1" smtClean="0">
                <a:solidFill>
                  <a:schemeClr val="tx1"/>
                </a:solidFill>
              </a:rPr>
              <a:t>Armitage</a:t>
            </a:r>
            <a:r>
              <a:rPr lang="en-US" sz="1600" dirty="0" smtClean="0">
                <a:solidFill>
                  <a:schemeClr val="tx1"/>
                </a:solidFill>
              </a:rPr>
              <a:t>, 2007) Canals and railroads became popular because of their year long availability compared to the roads that may or may not be used. Now because of Jackson’s pro-west attitude he petitioned for better transportation in the country as well as more expansion towards the unknown of the west.</a:t>
            </a:r>
          </a:p>
          <a:p>
            <a:endParaRPr lang="en-US" sz="1600" dirty="0" smtClean="0">
              <a:solidFill>
                <a:schemeClr val="tx1"/>
              </a:solidFill>
            </a:endParaRPr>
          </a:p>
          <a:p>
            <a:r>
              <a:rPr lang="en-US" sz="1600" dirty="0" smtClean="0">
                <a:solidFill>
                  <a:schemeClr val="tx1"/>
                </a:solidFill>
              </a:rPr>
              <a:t>As shown in the picture Andrew Jackson was a strong-willed man who stood out as a war hero as well as a man of the west. This reputation he held helped him be elected for president as well as know the circumstantial problems of the west. So by the time he effectively connected the nation with railroads and canals the average travel time of a cross country trip was cut from a five week journey to a one week one. The time it took to fully connect the nation was done in a span of a few years and the job itself offered new jobs for the incoming immigrants of Ireland as well as new opportunity to move around.(</a:t>
            </a:r>
            <a:r>
              <a:rPr lang="en-US" sz="1600" dirty="0" err="1" smtClean="0">
                <a:solidFill>
                  <a:schemeClr val="tx1"/>
                </a:solidFill>
              </a:rPr>
              <a:t>Faragher</a:t>
            </a:r>
            <a:r>
              <a:rPr lang="en-US" sz="1600" dirty="0" smtClean="0">
                <a:solidFill>
                  <a:schemeClr val="tx1"/>
                </a:solidFill>
              </a:rPr>
              <a:t>, </a:t>
            </a:r>
            <a:r>
              <a:rPr lang="en-US" sz="1600" dirty="0" err="1" smtClean="0">
                <a:solidFill>
                  <a:schemeClr val="tx1"/>
                </a:solidFill>
              </a:rPr>
              <a:t>Buhle</a:t>
            </a:r>
            <a:r>
              <a:rPr lang="en-US" sz="1600" dirty="0" smtClean="0">
                <a:solidFill>
                  <a:schemeClr val="tx1"/>
                </a:solidFill>
              </a:rPr>
              <a:t>, </a:t>
            </a:r>
            <a:r>
              <a:rPr lang="en-US" sz="1600" dirty="0" err="1" smtClean="0">
                <a:solidFill>
                  <a:schemeClr val="tx1"/>
                </a:solidFill>
              </a:rPr>
              <a:t>Czitrom</a:t>
            </a:r>
            <a:r>
              <a:rPr lang="en-US" sz="1600" dirty="0" smtClean="0">
                <a:solidFill>
                  <a:schemeClr val="tx1"/>
                </a:solidFill>
              </a:rPr>
              <a:t> &amp; </a:t>
            </a:r>
            <a:r>
              <a:rPr lang="en-US" sz="1600" dirty="0" err="1" smtClean="0">
                <a:solidFill>
                  <a:schemeClr val="tx1"/>
                </a:solidFill>
              </a:rPr>
              <a:t>Armitage</a:t>
            </a:r>
            <a:r>
              <a:rPr lang="en-US" sz="1600" dirty="0" smtClean="0">
                <a:solidFill>
                  <a:schemeClr val="tx1"/>
                </a:solidFill>
              </a:rPr>
              <a:t>, 2007)</a:t>
            </a:r>
            <a:endParaRPr lang="en-US" sz="1600" dirty="0">
              <a:solidFill>
                <a:schemeClr val="tx1"/>
              </a:solidFill>
            </a:endParaRPr>
          </a:p>
        </p:txBody>
      </p:sp>
      <p:pic>
        <p:nvPicPr>
          <p:cNvPr id="2052" name="Picture 4" descr="http://www.whitehousehistory.org/04/subs_pph/images/uploads/7/4.jpg"/>
          <p:cNvPicPr>
            <a:picLocks noChangeAspect="1" noChangeArrowheads="1"/>
          </p:cNvPicPr>
          <p:nvPr/>
        </p:nvPicPr>
        <p:blipFill>
          <a:blip r:embed="rId3"/>
          <a:srcRect b="23200"/>
          <a:stretch>
            <a:fillRect/>
          </a:stretch>
        </p:blipFill>
        <p:spPr bwMode="auto">
          <a:xfrm flipH="1">
            <a:off x="152400" y="457200"/>
            <a:ext cx="3810000" cy="6019800"/>
          </a:xfrm>
          <a:prstGeom prst="rect">
            <a:avLst/>
          </a:prstGeom>
          <a:noFill/>
        </p:spPr>
      </p:pic>
      <p:sp>
        <p:nvSpPr>
          <p:cNvPr id="7" name="TextBox 6"/>
          <p:cNvSpPr txBox="1"/>
          <p:nvPr/>
        </p:nvSpPr>
        <p:spPr>
          <a:xfrm>
            <a:off x="2133600" y="0"/>
            <a:ext cx="5105400" cy="369332"/>
          </a:xfrm>
          <a:prstGeom prst="rect">
            <a:avLst/>
          </a:prstGeom>
          <a:noFill/>
        </p:spPr>
        <p:txBody>
          <a:bodyPr wrap="square" rtlCol="0">
            <a:spAutoFit/>
          </a:bodyPr>
          <a:lstStyle/>
          <a:p>
            <a:r>
              <a:rPr lang="en-US" dirty="0" smtClean="0"/>
              <a:t>Jackson Administration sets the pace (1829-1837)</a:t>
            </a:r>
            <a:endParaRPr lang="en-US" dirty="0"/>
          </a:p>
        </p:txBody>
      </p:sp>
    </p:spTree>
  </p:cSld>
  <p:clrMapOvr>
    <a:masterClrMapping/>
  </p:clrMapOvr>
  <p:transition>
    <p:newsfla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429000"/>
            <a:ext cx="2133600" cy="457200"/>
          </a:xfrm>
        </p:spPr>
        <p:txBody>
          <a:bodyPr>
            <a:normAutofit/>
          </a:bodyPr>
          <a:lstStyle/>
          <a:p>
            <a:r>
              <a:rPr lang="en-US" dirty="0" smtClean="0"/>
              <a:t>(Steamboat, 2007)</a:t>
            </a:r>
            <a:endParaRPr lang="en-US" dirty="0"/>
          </a:p>
        </p:txBody>
      </p:sp>
      <p:sp>
        <p:nvSpPr>
          <p:cNvPr id="4" name="Text Placeholder 3"/>
          <p:cNvSpPr>
            <a:spLocks noGrp="1"/>
          </p:cNvSpPr>
          <p:nvPr>
            <p:ph type="body" sz="half" idx="2"/>
          </p:nvPr>
        </p:nvSpPr>
        <p:spPr>
          <a:xfrm>
            <a:off x="152400" y="3886200"/>
            <a:ext cx="8839200" cy="2819400"/>
          </a:xfrm>
        </p:spPr>
        <p:style>
          <a:lnRef idx="1">
            <a:schemeClr val="accent1"/>
          </a:lnRef>
          <a:fillRef idx="3">
            <a:schemeClr val="accent1"/>
          </a:fillRef>
          <a:effectRef idx="2">
            <a:schemeClr val="accent1"/>
          </a:effectRef>
          <a:fontRef idx="minor">
            <a:schemeClr val="lt1"/>
          </a:fontRef>
        </p:style>
        <p:txBody>
          <a:bodyPr>
            <a:normAutofit/>
          </a:bodyPr>
          <a:lstStyle/>
          <a:p>
            <a:r>
              <a:rPr lang="en-US" dirty="0" smtClean="0"/>
              <a:t>The picture above is of a steamboat which was quite popular because of its fuel source, which was perfected by James Watt in 1769, and eventually made into an engine that propelled boats through water. (Bellis, 2007)  The design was not that it was a faster model, compared to the sailboat, rather it required less work to control it and thusly made it a great machine for river and lake crossing for passengers and merchandise. As the theme states the rides on the river were quite important because of the lack of strong bridge to transport people and product between rivers and such.</a:t>
            </a:r>
            <a:br>
              <a:rPr lang="en-US" dirty="0" smtClean="0"/>
            </a:br>
            <a:r>
              <a:rPr lang="en-US" dirty="0" smtClean="0"/>
              <a:t/>
            </a:r>
            <a:br>
              <a:rPr lang="en-US" dirty="0" smtClean="0"/>
            </a:br>
            <a:r>
              <a:rPr lang="en-US" dirty="0" smtClean="0"/>
              <a:t>The first steamboat was first put to use on August 22, 1787, when John Fitch made the first successful trial of a forty-five-foot steamboat on the Delaware River. (Bellis, 2007) This was an astounding feat for this time period because the steam engine only came out in 1769 and to put it to such a great use was an amazing show of power. (Bellis, 2007) This later went on to build the uses of steam power, which became used for locomotives and mining machines. The reason the picture represent the theme is because, as you can see, many customers are onboard and ready for travel and shows the popularity of the machine during this time period. (Bellis, 2007)</a:t>
            </a:r>
            <a:endParaRPr lang="en-US" dirty="0"/>
          </a:p>
        </p:txBody>
      </p:sp>
      <p:pic>
        <p:nvPicPr>
          <p:cNvPr id="2050" name="Picture 2" descr="http://www-personal.ksu.edu/~rcadams/bh_steamboat.jpg"/>
          <p:cNvPicPr>
            <a:picLocks noGrp="1" noChangeAspect="1" noChangeArrowheads="1"/>
          </p:cNvPicPr>
          <p:nvPr>
            <p:ph type="pic" idx="1"/>
          </p:nvPr>
        </p:nvPicPr>
        <p:blipFill>
          <a:blip r:embed="rId3"/>
          <a:srcRect t="4921" b="4921"/>
          <a:stretch>
            <a:fillRect/>
          </a:stretch>
        </p:blipFill>
        <p:spPr bwMode="auto">
          <a:xfrm>
            <a:off x="228600" y="304800"/>
            <a:ext cx="8686800" cy="3276600"/>
          </a:xfrm>
          <a:prstGeom prst="rect">
            <a:avLst/>
          </a:prstGeom>
          <a:noFill/>
        </p:spPr>
      </p:pic>
      <p:sp>
        <p:nvSpPr>
          <p:cNvPr id="6" name="TextBox 5"/>
          <p:cNvSpPr txBox="1"/>
          <p:nvPr/>
        </p:nvSpPr>
        <p:spPr>
          <a:xfrm>
            <a:off x="2514600" y="0"/>
            <a:ext cx="4800600" cy="369332"/>
          </a:xfrm>
          <a:prstGeom prst="rect">
            <a:avLst/>
          </a:prstGeom>
          <a:noFill/>
        </p:spPr>
        <p:txBody>
          <a:bodyPr wrap="square" rtlCol="0">
            <a:spAutoFit/>
          </a:bodyPr>
          <a:lstStyle/>
          <a:p>
            <a:r>
              <a:rPr lang="en-US" dirty="0" smtClean="0"/>
              <a:t>Steamboats: rides on the river (1787-1870s)</a:t>
            </a:r>
            <a:endParaRPr lang="en-US" dirty="0"/>
          </a:p>
        </p:txBody>
      </p:sp>
    </p:spTree>
  </p:cSld>
  <p:clrMapOvr>
    <a:masterClrMapping/>
  </p:clrMapOvr>
  <p:transition>
    <p:newsfla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29000"/>
            <a:ext cx="1752600" cy="304800"/>
          </a:xfrm>
        </p:spPr>
        <p:txBody>
          <a:bodyPr>
            <a:normAutofit fontScale="90000"/>
          </a:bodyPr>
          <a:lstStyle/>
          <a:p>
            <a:r>
              <a:rPr lang="en-US" dirty="0" smtClean="0"/>
              <a:t>(</a:t>
            </a:r>
            <a:r>
              <a:rPr lang="en-US" dirty="0" err="1" smtClean="0"/>
              <a:t>Deusen</a:t>
            </a:r>
            <a:r>
              <a:rPr lang="en-US" dirty="0" smtClean="0"/>
              <a:t>, 2003)</a:t>
            </a:r>
            <a:endParaRPr lang="en-US" dirty="0"/>
          </a:p>
        </p:txBody>
      </p:sp>
      <p:sp>
        <p:nvSpPr>
          <p:cNvPr id="4" name="Text Placeholder 3"/>
          <p:cNvSpPr>
            <a:spLocks noGrp="1"/>
          </p:cNvSpPr>
          <p:nvPr>
            <p:ph type="body" sz="half" idx="2"/>
          </p:nvPr>
        </p:nvSpPr>
        <p:spPr>
          <a:xfrm>
            <a:off x="152400" y="3657600"/>
            <a:ext cx="8839200" cy="3048000"/>
          </a:xfrm>
        </p:spPr>
        <p:style>
          <a:lnRef idx="2">
            <a:schemeClr val="accent4">
              <a:shade val="50000"/>
            </a:schemeClr>
          </a:lnRef>
          <a:fillRef idx="1">
            <a:schemeClr val="accent4"/>
          </a:fillRef>
          <a:effectRef idx="0">
            <a:schemeClr val="accent4"/>
          </a:effectRef>
          <a:fontRef idx="minor">
            <a:schemeClr val="lt1"/>
          </a:fontRef>
        </p:style>
        <p:txBody>
          <a:bodyPr/>
          <a:lstStyle/>
          <a:p>
            <a:r>
              <a:rPr lang="en-US" dirty="0" smtClean="0"/>
              <a:t>The picture above shows the Erie Canal as a passable route that was done via new river routes that were hand crafted, often by Irish Immigrants, and used to connect from major ports to navigable rivers. River passages is a big part of American history because many towns and cities were established by water sources for trading purposes as well as lifestyle ones. The river travel is especially meaningful in the south as a way to get from place to place because of lack of towns, so by opening for rivers merchants can navigate the rivers towards the plantations of south and give or get merchandise for business reasons.</a:t>
            </a:r>
            <a:br>
              <a:rPr lang="en-US" dirty="0" smtClean="0"/>
            </a:br>
            <a:endParaRPr lang="en-US" dirty="0" smtClean="0"/>
          </a:p>
          <a:p>
            <a:r>
              <a:rPr lang="en-US" dirty="0" smtClean="0"/>
              <a:t>On Saturday October 23, 1819, the first flatboat was put onto the waters of the Erie Canal and pulled along the 30 miles in a round trip from Utica to Rome in 8 hours and 20 minutes. (</a:t>
            </a:r>
            <a:r>
              <a:rPr lang="en-US" dirty="0" err="1" smtClean="0"/>
              <a:t>Deusen</a:t>
            </a:r>
            <a:r>
              <a:rPr lang="en-US" dirty="0" smtClean="0"/>
              <a:t>, 2003) This was a great achievement towards all parties involved in the production of the canal that eventually brought thousands of passengers and by the end of 1824 the canal had already collected a third of a million dollars in tolls. (</a:t>
            </a:r>
            <a:r>
              <a:rPr lang="en-US" dirty="0" err="1" smtClean="0"/>
              <a:t>Deusen</a:t>
            </a:r>
            <a:r>
              <a:rPr lang="en-US" dirty="0" smtClean="0"/>
              <a:t>, 2003) The Canal was a way for people to travel along rivers instead of having to hike along land. The main reason I chose this theme would be because of the uses it is used as and the ingenuity that humanity as created it to do. (</a:t>
            </a:r>
            <a:r>
              <a:rPr lang="en-US" dirty="0" err="1" smtClean="0"/>
              <a:t>Deusen</a:t>
            </a:r>
            <a:r>
              <a:rPr lang="en-US" dirty="0" smtClean="0"/>
              <a:t>, `2003)</a:t>
            </a:r>
          </a:p>
          <a:p>
            <a:endParaRPr lang="en-US" dirty="0"/>
          </a:p>
        </p:txBody>
      </p:sp>
      <p:pic>
        <p:nvPicPr>
          <p:cNvPr id="2056" name="Picture 8" descr="http://www.iment.com/maida/familytree/henry/history/eriecanal/images/eriepainting.jpg"/>
          <p:cNvPicPr>
            <a:picLocks noGrp="1" noChangeAspect="1" noChangeArrowheads="1"/>
          </p:cNvPicPr>
          <p:nvPr>
            <p:ph type="pic" idx="1"/>
          </p:nvPr>
        </p:nvPicPr>
        <p:blipFill>
          <a:blip r:embed="rId3"/>
          <a:srcRect t="441" b="441"/>
          <a:stretch>
            <a:fillRect/>
          </a:stretch>
        </p:blipFill>
        <p:spPr bwMode="auto">
          <a:xfrm>
            <a:off x="304800" y="304800"/>
            <a:ext cx="8458200" cy="3124200"/>
          </a:xfrm>
          <a:prstGeom prst="rect">
            <a:avLst/>
          </a:prstGeom>
          <a:noFill/>
        </p:spPr>
      </p:pic>
      <p:sp>
        <p:nvSpPr>
          <p:cNvPr id="10" name="TextBox 9"/>
          <p:cNvSpPr txBox="1"/>
          <p:nvPr/>
        </p:nvSpPr>
        <p:spPr>
          <a:xfrm>
            <a:off x="1295400" y="0"/>
            <a:ext cx="6553200" cy="369332"/>
          </a:xfrm>
          <a:prstGeom prst="rect">
            <a:avLst/>
          </a:prstGeom>
          <a:noFill/>
        </p:spPr>
        <p:txBody>
          <a:bodyPr wrap="square" rtlCol="0">
            <a:spAutoFit/>
          </a:bodyPr>
          <a:lstStyle/>
          <a:p>
            <a:r>
              <a:rPr lang="en-US" dirty="0" smtClean="0"/>
              <a:t>Erie Canal becomes big hits for travelers and merchants (1810-1845)</a:t>
            </a:r>
            <a:endParaRPr lang="en-US" dirty="0"/>
          </a:p>
        </p:txBody>
      </p:sp>
    </p:spTree>
  </p:cSld>
  <p:clrMapOvr>
    <a:masterClrMapping/>
  </p:clrMapOvr>
  <p:transition>
    <p:newsfla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429000"/>
            <a:ext cx="1447800" cy="304800"/>
          </a:xfrm>
        </p:spPr>
        <p:txBody>
          <a:bodyPr>
            <a:normAutofit fontScale="90000"/>
          </a:bodyPr>
          <a:lstStyle/>
          <a:p>
            <a:r>
              <a:rPr lang="en-US" dirty="0" smtClean="0"/>
              <a:t/>
            </a:r>
            <a:br>
              <a:rPr lang="en-US" dirty="0" smtClean="0"/>
            </a:br>
            <a:r>
              <a:rPr lang="en-US" dirty="0" smtClean="0"/>
              <a:t>(Poole, 1999)</a:t>
            </a:r>
            <a:endParaRPr lang="en-US" dirty="0"/>
          </a:p>
        </p:txBody>
      </p:sp>
      <p:sp>
        <p:nvSpPr>
          <p:cNvPr id="4" name="Text Placeholder 3"/>
          <p:cNvSpPr>
            <a:spLocks noGrp="1"/>
          </p:cNvSpPr>
          <p:nvPr>
            <p:ph type="body" sz="half" idx="2"/>
          </p:nvPr>
        </p:nvSpPr>
        <p:spPr>
          <a:xfrm>
            <a:off x="152400" y="3962400"/>
            <a:ext cx="8839200" cy="2667000"/>
          </a:xfrm>
        </p:spPr>
        <p:style>
          <a:lnRef idx="1">
            <a:schemeClr val="accent6"/>
          </a:lnRef>
          <a:fillRef idx="2">
            <a:schemeClr val="accent6"/>
          </a:fillRef>
          <a:effectRef idx="1">
            <a:schemeClr val="accent6"/>
          </a:effectRef>
          <a:fontRef idx="minor">
            <a:schemeClr val="dk1"/>
          </a:fontRef>
        </p:style>
        <p:txBody>
          <a:bodyPr>
            <a:normAutofit lnSpcReduction="10000"/>
          </a:bodyPr>
          <a:lstStyle/>
          <a:p>
            <a:r>
              <a:rPr lang="en-US" dirty="0" smtClean="0"/>
              <a:t>The picture above is of the famous Tom Thumb, which was the first regularly scheduled steam train to run, for the public, in the America at Charleston, South Carolina on December, 25 1830. (Poole, 1999)  This train brought a new craze to America that brought transportation to new speeds and comfort. The trend can truly be shown in the fact that by 1860 the U.S. had over 6000 miles of railroads built, which compared to the rest of the world’s 3000 miles, shows huge favoritism to the  growing system. (Dr. Sandy </a:t>
            </a:r>
            <a:r>
              <a:rPr lang="en-US" dirty="0" err="1" smtClean="0"/>
              <a:t>Crihfield’s</a:t>
            </a:r>
            <a:r>
              <a:rPr lang="en-US" dirty="0" smtClean="0"/>
              <a:t> Lecture, 2007)</a:t>
            </a:r>
            <a:br>
              <a:rPr lang="en-US" dirty="0" smtClean="0"/>
            </a:br>
            <a:endParaRPr lang="en-US" dirty="0" smtClean="0"/>
          </a:p>
          <a:p>
            <a:r>
              <a:rPr lang="en-US" dirty="0" smtClean="0"/>
              <a:t>The steam train was a growing industry that could easily transfer loads of passengers or heavy cargo from the production centers of the South to the manufacturing areas of the North. Tom Thumb was a leading example that showed its new speed would later overcome the canal business because of its wider options of travel and the times it made it in. The speed was not the only thing that made the railroad desirable, for the train had a year long accessibility as well as a bigger cargo handling system that could carry hundreds of pounds of products which was a must have for businesses that needed supplies immediately. However this did not come without fallbacks, for example, derailment was a problem as well as lubrication of the gears. (Poole, 1999)</a:t>
            </a:r>
            <a:endParaRPr lang="en-US" dirty="0"/>
          </a:p>
        </p:txBody>
      </p:sp>
      <p:pic>
        <p:nvPicPr>
          <p:cNvPr id="2058" name="Picture 10" descr="http://www.voteview.com/images/tomthumb2.gif"/>
          <p:cNvPicPr>
            <a:picLocks noChangeAspect="1" noChangeArrowheads="1"/>
          </p:cNvPicPr>
          <p:nvPr/>
        </p:nvPicPr>
        <p:blipFill>
          <a:blip r:embed="rId3"/>
          <a:srcRect/>
          <a:stretch>
            <a:fillRect/>
          </a:stretch>
        </p:blipFill>
        <p:spPr bwMode="auto">
          <a:xfrm>
            <a:off x="0" y="381000"/>
            <a:ext cx="9144000" cy="2971800"/>
          </a:xfrm>
          <a:prstGeom prst="rect">
            <a:avLst/>
          </a:prstGeom>
          <a:noFill/>
        </p:spPr>
      </p:pic>
      <p:sp>
        <p:nvSpPr>
          <p:cNvPr id="6" name="TextBox 5"/>
          <p:cNvSpPr txBox="1"/>
          <p:nvPr/>
        </p:nvSpPr>
        <p:spPr>
          <a:xfrm>
            <a:off x="2743200" y="0"/>
            <a:ext cx="3581400" cy="381000"/>
          </a:xfrm>
          <a:prstGeom prst="rect">
            <a:avLst/>
          </a:prstGeom>
          <a:noFill/>
        </p:spPr>
        <p:txBody>
          <a:bodyPr wrap="square" rtlCol="0">
            <a:spAutoFit/>
          </a:bodyPr>
          <a:lstStyle/>
          <a:p>
            <a:endParaRPr lang="en-US"/>
          </a:p>
        </p:txBody>
      </p:sp>
      <p:sp>
        <p:nvSpPr>
          <p:cNvPr id="8" name="TextBox 7"/>
          <p:cNvSpPr txBox="1"/>
          <p:nvPr/>
        </p:nvSpPr>
        <p:spPr>
          <a:xfrm>
            <a:off x="2286000" y="0"/>
            <a:ext cx="4648200" cy="369332"/>
          </a:xfrm>
          <a:prstGeom prst="rect">
            <a:avLst/>
          </a:prstGeom>
          <a:noFill/>
        </p:spPr>
        <p:txBody>
          <a:bodyPr wrap="square" rtlCol="0">
            <a:spAutoFit/>
          </a:bodyPr>
          <a:lstStyle/>
          <a:p>
            <a:r>
              <a:rPr lang="en-US" dirty="0" smtClean="0"/>
              <a:t>Tom Thumb brings new movement 1830- 1877</a:t>
            </a:r>
            <a:endParaRPr lang="en-US" dirty="0"/>
          </a:p>
        </p:txBody>
      </p:sp>
    </p:spTree>
  </p:cSld>
  <p:clrMapOvr>
    <a:masterClrMapping/>
  </p:clrMapOvr>
  <p:transition>
    <p:newsfla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52800"/>
            <a:ext cx="3886200" cy="381000"/>
          </a:xfrm>
        </p:spPr>
        <p:txBody>
          <a:bodyPr>
            <a:normAutofit fontScale="90000"/>
          </a:bodyPr>
          <a:lstStyle/>
          <a:p>
            <a:r>
              <a:rPr lang="en-US" b="0" dirty="0" smtClean="0"/>
              <a:t>(Mail and passenger stagecoach, 2007)</a:t>
            </a:r>
            <a:endParaRPr lang="en-US" dirty="0"/>
          </a:p>
        </p:txBody>
      </p:sp>
      <p:sp>
        <p:nvSpPr>
          <p:cNvPr id="4" name="Text Placeholder 3"/>
          <p:cNvSpPr>
            <a:spLocks noGrp="1"/>
          </p:cNvSpPr>
          <p:nvPr>
            <p:ph type="body" sz="half" idx="2"/>
          </p:nvPr>
        </p:nvSpPr>
        <p:spPr>
          <a:xfrm>
            <a:off x="152400" y="3810000"/>
            <a:ext cx="8839200" cy="2819400"/>
          </a:xfrm>
        </p:spPr>
        <p:style>
          <a:lnRef idx="1">
            <a:schemeClr val="accent2"/>
          </a:lnRef>
          <a:fillRef idx="2">
            <a:schemeClr val="accent2"/>
          </a:fillRef>
          <a:effectRef idx="1">
            <a:schemeClr val="accent2"/>
          </a:effectRef>
          <a:fontRef idx="minor">
            <a:schemeClr val="dk1"/>
          </a:fontRef>
        </p:style>
        <p:txBody>
          <a:bodyPr/>
          <a:lstStyle/>
          <a:p>
            <a:r>
              <a:rPr lang="en-US" dirty="0" smtClean="0"/>
              <a:t>The term "stage" originally referred to the distance between stations on a route, the coach traveling the entire route in "stages," but through constant misuse it came to apply to the coach. A stagecoach could be any four wheeled vehicle pulled by horses or mules, which was the primary requirement, being that it was used as a public conveyance, and ran on an established route and schedule. Now the one above is a picture of a Concord stagecoach that were commonly used for mail and passenger transport this, plus the armed guards, show that the reputation of the coach was so secure that it was also the choice of rich or even royalty.</a:t>
            </a:r>
          </a:p>
          <a:p>
            <a:endParaRPr lang="en-US" dirty="0" smtClean="0"/>
          </a:p>
          <a:p>
            <a:r>
              <a:rPr lang="en-US" dirty="0" smtClean="0"/>
              <a:t>The idea of the horse and buggy was something that has been evolved since then, and as a result the carriage, stagecoach and other transports were developed. The stagecoach itself grew a reputation that it was built so solidly that it became known that they didn't break down but just wore out over a long period of time. The stagecoach would also be known as the body design of future automobiles because of its design and mobility, which can be said evolved into today's culture. (</a:t>
            </a:r>
            <a:r>
              <a:rPr lang="en-US" dirty="0" err="1" smtClean="0"/>
              <a:t>Braudel</a:t>
            </a:r>
            <a:r>
              <a:rPr lang="en-US" dirty="0" smtClean="0"/>
              <a:t>, 1984)</a:t>
            </a:r>
            <a:endParaRPr lang="en-US" dirty="0"/>
          </a:p>
        </p:txBody>
      </p:sp>
      <p:pic>
        <p:nvPicPr>
          <p:cNvPr id="41986" name="Picture 2" descr="http://upload.wikimedia.org/wikipedia/commons/4/41/Concord_stagecoach_1869.png"/>
          <p:cNvPicPr>
            <a:picLocks noChangeAspect="1" noChangeArrowheads="1"/>
          </p:cNvPicPr>
          <p:nvPr/>
        </p:nvPicPr>
        <p:blipFill>
          <a:blip r:embed="rId3"/>
          <a:srcRect/>
          <a:stretch>
            <a:fillRect/>
          </a:stretch>
        </p:blipFill>
        <p:spPr bwMode="auto">
          <a:xfrm>
            <a:off x="0" y="304800"/>
            <a:ext cx="9144000" cy="3124200"/>
          </a:xfrm>
          <a:prstGeom prst="rect">
            <a:avLst/>
          </a:prstGeom>
          <a:noFill/>
        </p:spPr>
      </p:pic>
      <p:sp>
        <p:nvSpPr>
          <p:cNvPr id="6" name="TextBox 5"/>
          <p:cNvSpPr txBox="1"/>
          <p:nvPr/>
        </p:nvSpPr>
        <p:spPr>
          <a:xfrm>
            <a:off x="2590800" y="0"/>
            <a:ext cx="4724400" cy="369332"/>
          </a:xfrm>
          <a:prstGeom prst="rect">
            <a:avLst/>
          </a:prstGeom>
          <a:noFill/>
        </p:spPr>
        <p:txBody>
          <a:bodyPr wrap="square" rtlCol="0">
            <a:spAutoFit/>
          </a:bodyPr>
          <a:lstStyle/>
          <a:p>
            <a:r>
              <a:rPr lang="en-US" dirty="0" smtClean="0"/>
              <a:t>Mail and Passenger stagecoach (1827-1900s)</a:t>
            </a:r>
            <a:endParaRPr lang="en-US" dirty="0"/>
          </a:p>
        </p:txBody>
      </p:sp>
    </p:spTree>
  </p:cSld>
  <p:clrMapOvr>
    <a:masterClrMapping/>
  </p:clrMapOvr>
  <p:transition>
    <p:newsfla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2872</TotalTime>
  <Words>4011</Words>
  <Application>Microsoft Office PowerPoint</Application>
  <PresentationFormat>On-screen Show (4:3)</PresentationFormat>
  <Paragraphs>230</Paragraphs>
  <Slides>28</Slides>
  <Notes>28</Notes>
  <HiddenSlides>0</HiddenSlides>
  <MMClips>2</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Evolution of Transportation and Roadways</vt:lpstr>
      <vt:lpstr>Thesis</vt:lpstr>
      <vt:lpstr>Slide 3</vt:lpstr>
      <vt:lpstr>(American Colony Ships, 2007)</vt:lpstr>
      <vt:lpstr>(President Andrew Jackson, 2007)</vt:lpstr>
      <vt:lpstr>(Steamboat, 2007)</vt:lpstr>
      <vt:lpstr>(Deusen, 2003)</vt:lpstr>
      <vt:lpstr> (Poole, 1999)</vt:lpstr>
      <vt:lpstr>(Mail and passenger stagecoach, 2007)</vt:lpstr>
      <vt:lpstr>(Early roads, 2007)</vt:lpstr>
      <vt:lpstr>(Covered Wagon,2007)</vt:lpstr>
      <vt:lpstr>(Streetcars, 2007)</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Slavery: From brutal beginnings to sufficient ends</dc:title>
  <dc:creator>Mom</dc:creator>
  <cp:lastModifiedBy>David</cp:lastModifiedBy>
  <cp:revision>291</cp:revision>
  <dcterms:created xsi:type="dcterms:W3CDTF">2007-11-17T17:54:34Z</dcterms:created>
  <dcterms:modified xsi:type="dcterms:W3CDTF">2008-05-27T01:21:37Z</dcterms:modified>
</cp:coreProperties>
</file>